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</p:sldMasterIdLst>
  <p:notesMasterIdLst>
    <p:notesMasterId r:id="rId30"/>
  </p:notesMasterIdLst>
  <p:handoutMasterIdLst>
    <p:handoutMasterId r:id="rId31"/>
  </p:handoutMasterIdLst>
  <p:sldIdLst>
    <p:sldId id="316" r:id="rId3"/>
    <p:sldId id="474" r:id="rId4"/>
    <p:sldId id="507" r:id="rId5"/>
    <p:sldId id="557" r:id="rId6"/>
    <p:sldId id="558" r:id="rId7"/>
    <p:sldId id="561" r:id="rId8"/>
    <p:sldId id="508" r:id="rId9"/>
    <p:sldId id="559" r:id="rId10"/>
    <p:sldId id="570" r:id="rId11"/>
    <p:sldId id="571" r:id="rId12"/>
    <p:sldId id="572" r:id="rId13"/>
    <p:sldId id="562" r:id="rId14"/>
    <p:sldId id="563" r:id="rId15"/>
    <p:sldId id="575" r:id="rId16"/>
    <p:sldId id="576" r:id="rId17"/>
    <p:sldId id="565" r:id="rId18"/>
    <p:sldId id="577" r:id="rId19"/>
    <p:sldId id="579" r:id="rId20"/>
    <p:sldId id="580" r:id="rId21"/>
    <p:sldId id="581" r:id="rId22"/>
    <p:sldId id="582" r:id="rId23"/>
    <p:sldId id="578" r:id="rId24"/>
    <p:sldId id="567" r:id="rId25"/>
    <p:sldId id="583" r:id="rId26"/>
    <p:sldId id="568" r:id="rId27"/>
    <p:sldId id="584" r:id="rId28"/>
    <p:sldId id="569" r:id="rId2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673" userDrawn="1">
          <p15:clr>
            <a:srgbClr val="A4A3A4"/>
          </p15:clr>
        </p15:guide>
        <p15:guide id="3" orient="horz" pos="3560" userDrawn="1">
          <p15:clr>
            <a:srgbClr val="A4A3A4"/>
          </p15:clr>
        </p15:guide>
        <p15:guide id="4" pos="70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B0F0"/>
    <a:srgbClr val="FDB700"/>
    <a:srgbClr val="3399FF"/>
    <a:srgbClr val="66CCFF"/>
    <a:srgbClr val="3333FF"/>
    <a:srgbClr val="080808"/>
    <a:srgbClr val="292929"/>
    <a:srgbClr val="808080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75" autoAdjust="0"/>
    <p:restoredTop sz="87019" autoAdjust="0"/>
  </p:normalViewPr>
  <p:slideViewPr>
    <p:cSldViewPr snapToGrid="0">
      <p:cViewPr>
        <p:scale>
          <a:sx n="77" d="100"/>
          <a:sy n="77" d="100"/>
        </p:scale>
        <p:origin x="424" y="424"/>
      </p:cViewPr>
      <p:guideLst>
        <p:guide orient="horz" pos="2160"/>
        <p:guide pos="7673"/>
        <p:guide orient="horz" pos="3560"/>
        <p:guide pos="70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-276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41193-8190-43B8-82A5-014116BDCA58}" type="datetimeFigureOut">
              <a:rPr lang="zh-CN" altLang="en-US" smtClean="0"/>
              <a:pPr/>
              <a:t>16/7/22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EE9DE-DD1B-44CD-8C26-C0FCDDEDF6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377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2DE7E-F12E-4D39-BF4A-3CCA88C28FA6}" type="datetimeFigureOut">
              <a:rPr lang="zh-CN" altLang="en-US" smtClean="0"/>
              <a:pPr/>
              <a:t>16/7/22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3738D-0AD1-4F10-99D8-E7979E318A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441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552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100" dirty="0" smtClean="0"/>
              <a:t>视频点播领域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100" dirty="0" smtClean="0"/>
              <a:t>直播领域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100" dirty="0" smtClean="0"/>
              <a:t>高码率内容，如</a:t>
            </a:r>
            <a:r>
              <a:rPr lang="en-US" altLang="zh-CN" sz="1100" dirty="0" smtClean="0"/>
              <a:t>4K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VR</a:t>
            </a:r>
            <a:endParaRPr lang="zh-CN" altLang="en-US" sz="110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539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100" dirty="0" smtClean="0"/>
              <a:t>视频点播领域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100" dirty="0" smtClean="0"/>
              <a:t>直播领域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100" dirty="0" smtClean="0"/>
              <a:t>高码率内容，如</a:t>
            </a:r>
            <a:r>
              <a:rPr lang="en-US" altLang="zh-CN" sz="1100" dirty="0" smtClean="0"/>
              <a:t>4K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VR</a:t>
            </a:r>
            <a:endParaRPr lang="zh-CN" altLang="en-US" sz="110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326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计费模式，</a:t>
            </a:r>
            <a:r>
              <a:rPr kumimoji="1" lang="en-US" altLang="zh-CN" dirty="0" smtClean="0"/>
              <a:t>XCDN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DCDN</a:t>
            </a:r>
            <a:r>
              <a:rPr kumimoji="1" lang="zh-CN" altLang="en-US" dirty="0" smtClean="0"/>
              <a:t>，矿主，矿机，</a:t>
            </a:r>
            <a:r>
              <a:rPr kumimoji="1" lang="en-US" altLang="zh-CN" dirty="0" smtClean="0"/>
              <a:t>PCDN</a:t>
            </a:r>
            <a:r>
              <a:rPr kumimoji="1" lang="zh-CN" altLang="en-US" dirty="0" smtClean="0"/>
              <a:t>，赚钱宝，</a:t>
            </a:r>
            <a:r>
              <a:rPr kumimoji="1" lang="en-US" altLang="zh-CN" dirty="0" smtClean="0"/>
              <a:t>SDK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，回源，回源策略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935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计费模式，</a:t>
            </a:r>
            <a:r>
              <a:rPr kumimoji="1" lang="en-US" altLang="zh-CN" dirty="0" smtClean="0"/>
              <a:t>XCDN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DCDN</a:t>
            </a:r>
            <a:r>
              <a:rPr kumimoji="1" lang="zh-CN" altLang="en-US" dirty="0" smtClean="0"/>
              <a:t>，赚钱宝，</a:t>
            </a:r>
            <a:r>
              <a:rPr kumimoji="1" lang="en-US" altLang="zh-CN" dirty="0" smtClean="0"/>
              <a:t>SDK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，回源，回源策略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491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计费模式，</a:t>
            </a:r>
            <a:r>
              <a:rPr kumimoji="1" lang="en-US" altLang="zh-CN" dirty="0" smtClean="0"/>
              <a:t>XCDN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DCDN</a:t>
            </a:r>
            <a:r>
              <a:rPr kumimoji="1" lang="zh-CN" altLang="en-US" dirty="0" smtClean="0"/>
              <a:t>，矿主，矿机，</a:t>
            </a:r>
            <a:r>
              <a:rPr kumimoji="1" lang="en-US" altLang="zh-CN" dirty="0" smtClean="0"/>
              <a:t>PCDN</a:t>
            </a:r>
            <a:r>
              <a:rPr kumimoji="1" lang="zh-CN" altLang="en-US" dirty="0" smtClean="0"/>
              <a:t>，赚钱宝，</a:t>
            </a:r>
            <a:r>
              <a:rPr kumimoji="1" lang="en-US" altLang="zh-CN" dirty="0" smtClean="0"/>
              <a:t>SDK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，回源，回源策略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279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100" dirty="0" smtClean="0"/>
              <a:t>视频点播领域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100" dirty="0" smtClean="0"/>
              <a:t>直播领域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100" dirty="0" smtClean="0"/>
              <a:t>高码率内容，如</a:t>
            </a:r>
            <a:r>
              <a:rPr lang="en-US" altLang="zh-CN" sz="1100" dirty="0" smtClean="0"/>
              <a:t>4K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VR</a:t>
            </a:r>
            <a:endParaRPr lang="zh-CN" altLang="en-US" sz="110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714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计费模式，</a:t>
            </a:r>
            <a:r>
              <a:rPr kumimoji="1" lang="en-US" altLang="zh-CN" dirty="0" smtClean="0"/>
              <a:t>XCDN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DCDN</a:t>
            </a:r>
            <a:r>
              <a:rPr kumimoji="1" lang="zh-CN" altLang="en-US" dirty="0" smtClean="0"/>
              <a:t>，矿主，矿机，</a:t>
            </a:r>
            <a:r>
              <a:rPr kumimoji="1" lang="en-US" altLang="zh-CN" dirty="0" smtClean="0"/>
              <a:t>PCDN</a:t>
            </a:r>
            <a:r>
              <a:rPr kumimoji="1" lang="zh-CN" altLang="en-US" dirty="0" smtClean="0"/>
              <a:t>，赚钱宝，</a:t>
            </a:r>
            <a:r>
              <a:rPr kumimoji="1" lang="en-US" altLang="zh-CN" dirty="0" smtClean="0"/>
              <a:t>SDK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，回源，回源策略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82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一般三秒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09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100" dirty="0" smtClean="0"/>
              <a:t>视频点播领域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100" dirty="0" smtClean="0"/>
              <a:t>直播领域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100" dirty="0" smtClean="0"/>
              <a:t>高码率内容，如</a:t>
            </a:r>
            <a:r>
              <a:rPr lang="en-US" altLang="zh-CN" sz="1100" dirty="0" smtClean="0"/>
              <a:t>4K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VR</a:t>
            </a:r>
            <a:endParaRPr lang="zh-CN" altLang="en-US" sz="110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053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100" dirty="0" smtClean="0"/>
              <a:t>视频点播领域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100" dirty="0" smtClean="0"/>
              <a:t>直播领域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100" dirty="0" smtClean="0"/>
              <a:t>高码率内容，如</a:t>
            </a:r>
            <a:r>
              <a:rPr lang="en-US" altLang="zh-CN" sz="1100" dirty="0" smtClean="0"/>
              <a:t>4K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VR</a:t>
            </a:r>
            <a:endParaRPr lang="zh-CN" altLang="en-US" sz="110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15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100" dirty="0" smtClean="0"/>
              <a:t>视频点播领域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100" dirty="0" smtClean="0"/>
              <a:t>直播领域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100" dirty="0" smtClean="0"/>
              <a:t>高码率内容，如</a:t>
            </a:r>
            <a:r>
              <a:rPr lang="en-US" altLang="zh-CN" sz="1100" dirty="0" smtClean="0"/>
              <a:t>4K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VR</a:t>
            </a:r>
            <a:endParaRPr lang="zh-CN" altLang="en-US" sz="110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415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690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50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475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100" dirty="0" smtClean="0"/>
              <a:t>视频点播领域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100" dirty="0" smtClean="0"/>
              <a:t>直播领域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100" dirty="0" smtClean="0"/>
              <a:t>高码率内容，如</a:t>
            </a:r>
            <a:r>
              <a:rPr lang="en-US" altLang="zh-CN" sz="1100" dirty="0" smtClean="0"/>
              <a:t>4K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VR</a:t>
            </a:r>
            <a:endParaRPr lang="zh-CN" altLang="en-US" sz="110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25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603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2"/>
          </a:xfrm>
        </p:spPr>
        <p:txBody>
          <a:bodyPr/>
          <a:lstStyle>
            <a:lvl1pPr>
              <a:defRPr sz="3400"/>
            </a:lvl1pPr>
            <a:lvl2pPr>
              <a:defRPr sz="30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83797" indent="0">
              <a:buNone/>
              <a:defRPr sz="1300"/>
            </a:lvl2pPr>
            <a:lvl3pPr marL="967594" indent="0">
              <a:buNone/>
              <a:defRPr sz="1100"/>
            </a:lvl3pPr>
            <a:lvl4pPr marL="1451390" indent="0">
              <a:buNone/>
              <a:defRPr sz="1000"/>
            </a:lvl4pPr>
            <a:lvl5pPr marL="1935188" indent="0">
              <a:buNone/>
              <a:defRPr sz="1000"/>
            </a:lvl5pPr>
            <a:lvl6pPr marL="2418985" indent="0">
              <a:buNone/>
              <a:defRPr sz="1000"/>
            </a:lvl6pPr>
            <a:lvl7pPr marL="2902782" indent="0">
              <a:buNone/>
              <a:defRPr sz="1000"/>
            </a:lvl7pPr>
            <a:lvl8pPr marL="3386578" indent="0">
              <a:buNone/>
              <a:defRPr sz="1000"/>
            </a:lvl8pPr>
            <a:lvl9pPr marL="387037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16/7/22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4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9" y="4800601"/>
            <a:ext cx="7315200" cy="5667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9" y="612776"/>
            <a:ext cx="7315200" cy="4114800"/>
          </a:xfrm>
        </p:spPr>
        <p:txBody>
          <a:bodyPr/>
          <a:lstStyle>
            <a:lvl1pPr marL="0" indent="0">
              <a:buNone/>
              <a:defRPr sz="3400"/>
            </a:lvl1pPr>
            <a:lvl2pPr marL="483797" indent="0">
              <a:buNone/>
              <a:defRPr sz="3000"/>
            </a:lvl2pPr>
            <a:lvl3pPr marL="967594" indent="0">
              <a:buNone/>
              <a:defRPr sz="2500"/>
            </a:lvl3pPr>
            <a:lvl4pPr marL="1451390" indent="0">
              <a:buNone/>
              <a:defRPr sz="2100"/>
            </a:lvl4pPr>
            <a:lvl5pPr marL="1935188" indent="0">
              <a:buNone/>
              <a:defRPr sz="2100"/>
            </a:lvl5pPr>
            <a:lvl6pPr marL="2418985" indent="0">
              <a:buNone/>
              <a:defRPr sz="2100"/>
            </a:lvl6pPr>
            <a:lvl7pPr marL="2902782" indent="0">
              <a:buNone/>
              <a:defRPr sz="2100"/>
            </a:lvl7pPr>
            <a:lvl8pPr marL="3386578" indent="0">
              <a:buNone/>
              <a:defRPr sz="2100"/>
            </a:lvl8pPr>
            <a:lvl9pPr marL="3870375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9" y="5367339"/>
            <a:ext cx="7315200" cy="804862"/>
          </a:xfrm>
        </p:spPr>
        <p:txBody>
          <a:bodyPr/>
          <a:lstStyle>
            <a:lvl1pPr marL="0" indent="0">
              <a:buNone/>
              <a:defRPr sz="1500"/>
            </a:lvl1pPr>
            <a:lvl2pPr marL="483797" indent="0">
              <a:buNone/>
              <a:defRPr sz="1300"/>
            </a:lvl2pPr>
            <a:lvl3pPr marL="967594" indent="0">
              <a:buNone/>
              <a:defRPr sz="1100"/>
            </a:lvl3pPr>
            <a:lvl4pPr marL="1451390" indent="0">
              <a:buNone/>
              <a:defRPr sz="1000"/>
            </a:lvl4pPr>
            <a:lvl5pPr marL="1935188" indent="0">
              <a:buNone/>
              <a:defRPr sz="1000"/>
            </a:lvl5pPr>
            <a:lvl6pPr marL="2418985" indent="0">
              <a:buNone/>
              <a:defRPr sz="1000"/>
            </a:lvl6pPr>
            <a:lvl7pPr marL="2902782" indent="0">
              <a:buNone/>
              <a:defRPr sz="1000"/>
            </a:lvl7pPr>
            <a:lvl8pPr marL="3386578" indent="0">
              <a:buNone/>
              <a:defRPr sz="1000"/>
            </a:lvl8pPr>
            <a:lvl9pPr marL="387037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16/7/22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81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16/7/22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300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1" y="274641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16/7/22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5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682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6"/>
            <a:ext cx="10363200" cy="147002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2" y="3886203"/>
            <a:ext cx="8534401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3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6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16/7/22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403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16/7/22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539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7"/>
            <a:ext cx="10363200" cy="1500187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837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6759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513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3518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18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0278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3865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7037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16/7/22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722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16/7/22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49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917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83797" indent="0">
              <a:buNone/>
              <a:defRPr sz="2100" b="1"/>
            </a:lvl2pPr>
            <a:lvl3pPr marL="967594" indent="0">
              <a:buNone/>
              <a:defRPr sz="1900" b="1"/>
            </a:lvl3pPr>
            <a:lvl4pPr marL="1451390" indent="0">
              <a:buNone/>
              <a:defRPr sz="1700" b="1"/>
            </a:lvl4pPr>
            <a:lvl5pPr marL="1935188" indent="0">
              <a:buNone/>
              <a:defRPr sz="1700" b="1"/>
            </a:lvl5pPr>
            <a:lvl6pPr marL="2418985" indent="0">
              <a:buNone/>
              <a:defRPr sz="1700" b="1"/>
            </a:lvl6pPr>
            <a:lvl7pPr marL="2902782" indent="0">
              <a:buNone/>
              <a:defRPr sz="1700" b="1"/>
            </a:lvl7pPr>
            <a:lvl8pPr marL="3386578" indent="0">
              <a:buNone/>
              <a:defRPr sz="1700" b="1"/>
            </a:lvl8pPr>
            <a:lvl9pPr marL="3870375" indent="0">
              <a:buNone/>
              <a:defRPr sz="17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3" y="2174876"/>
            <a:ext cx="5386917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83797" indent="0">
              <a:buNone/>
              <a:defRPr sz="2100" b="1"/>
            </a:lvl2pPr>
            <a:lvl3pPr marL="967594" indent="0">
              <a:buNone/>
              <a:defRPr sz="1900" b="1"/>
            </a:lvl3pPr>
            <a:lvl4pPr marL="1451390" indent="0">
              <a:buNone/>
              <a:defRPr sz="1700" b="1"/>
            </a:lvl4pPr>
            <a:lvl5pPr marL="1935188" indent="0">
              <a:buNone/>
              <a:defRPr sz="1700" b="1"/>
            </a:lvl5pPr>
            <a:lvl6pPr marL="2418985" indent="0">
              <a:buNone/>
              <a:defRPr sz="1700" b="1"/>
            </a:lvl6pPr>
            <a:lvl7pPr marL="2902782" indent="0">
              <a:buNone/>
              <a:defRPr sz="1700" b="1"/>
            </a:lvl7pPr>
            <a:lvl8pPr marL="3386578" indent="0">
              <a:buNone/>
              <a:defRPr sz="1700" b="1"/>
            </a:lvl8pPr>
            <a:lvl9pPr marL="3870375" indent="0">
              <a:buNone/>
              <a:defRPr sz="17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6"/>
            <a:ext cx="5389033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16/7/22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16/7/22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19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16/7/22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200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altLang="zh-CN" dirty="0" smtClean="0"/>
              <a:t>11111111111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17FE6-7AE6-434D-99D3-486EFBFC5A30}" type="datetimeFigureOut">
              <a:rPr lang="zh-CN" altLang="en-US" smtClean="0"/>
              <a:pPr/>
              <a:t>16/7/22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16E67-5434-44FA-98D3-DE3015CBAA8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70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</p:sldLayoutIdLst>
  <p:timing>
    <p:tnLst>
      <p:par>
        <p:cTn id="1" dur="indefinite" restart="never" nodeType="tmRoot"/>
      </p:par>
    </p:tnLst>
  </p:timing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40"/>
            <a:ext cx="10972801" cy="1143000"/>
          </a:xfrm>
          <a:prstGeom prst="rect">
            <a:avLst/>
          </a:prstGeom>
        </p:spPr>
        <p:txBody>
          <a:bodyPr vert="horz" lIns="96762" tIns="48381" rIns="96762" bIns="48381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3"/>
            <a:ext cx="10972801" cy="4525963"/>
          </a:xfrm>
          <a:prstGeom prst="rect">
            <a:avLst/>
          </a:prstGeom>
        </p:spPr>
        <p:txBody>
          <a:bodyPr vert="horz" lIns="96762" tIns="48381" rIns="96762" bIns="48381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6762" tIns="48381" rIns="96762" bIns="48381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67594"/>
            <a:fld id="{530820CF-B880-4189-942D-D702A7CBA730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 defTabSz="967594"/>
              <a:t>16/7/22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3" y="6356353"/>
            <a:ext cx="3860800" cy="365125"/>
          </a:xfrm>
          <a:prstGeom prst="rect">
            <a:avLst/>
          </a:prstGeom>
        </p:spPr>
        <p:txBody>
          <a:bodyPr vert="horz" lIns="96762" tIns="48381" rIns="96762" bIns="48381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67594"/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6762" tIns="48381" rIns="96762" bIns="48381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67594"/>
            <a:fld id="{0C913308-F349-4B6D-A68A-DD1791B4A57B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 defTabSz="967594"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491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ctr" defTabSz="967594" rtl="0" eaLnBrk="1" latinLnBrk="0" hangingPunct="1">
        <a:spcBef>
          <a:spcPct val="0"/>
        </a:spcBef>
        <a:buNone/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2848" indent="-362848" algn="l" defTabSz="967594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86171" indent="-302374" algn="l" defTabSz="967594" rtl="0" eaLnBrk="1" latinLnBrk="0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09492" indent="-241899" algn="l" defTabSz="967594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290" indent="-241899" algn="l" defTabSz="967594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87" indent="-241899" algn="l" defTabSz="967594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0884" indent="-241899" algn="l" defTabSz="96759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44680" indent="-241899" algn="l" defTabSz="96759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28477" indent="-241899" algn="l" defTabSz="96759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12275" indent="-241899" algn="l" defTabSz="96759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5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3797" algn="l" defTabSz="9675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7594" algn="l" defTabSz="9675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51390" algn="l" defTabSz="9675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35188" algn="l" defTabSz="9675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8985" algn="l" defTabSz="9675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02782" algn="l" defTabSz="9675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86578" algn="l" defTabSz="9675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0375" algn="l" defTabSz="9675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10.10.120.120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204917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" y="2375035"/>
            <a:ext cx="12204916" cy="13388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5400" spc="100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" y="2536617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spc="1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星域</a:t>
            </a:r>
            <a:r>
              <a:rPr lang="en-US" altLang="zh-CN" sz="6000" spc="1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CDN</a:t>
            </a:r>
            <a:r>
              <a:rPr lang="zh-CN" altLang="en-US" sz="6000" spc="1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基础入门</a:t>
            </a:r>
            <a:endParaRPr lang="en-US" altLang="zh-CN" sz="6000" spc="100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8" name="组 12"/>
          <p:cNvGrpSpPr/>
          <p:nvPr/>
        </p:nvGrpSpPr>
        <p:grpSpPr>
          <a:xfrm>
            <a:off x="3327748" y="3577201"/>
            <a:ext cx="5536501" cy="525275"/>
            <a:chOff x="2782789" y="5718913"/>
            <a:chExt cx="6837028" cy="525275"/>
          </a:xfrm>
        </p:grpSpPr>
        <p:grpSp>
          <p:nvGrpSpPr>
            <p:cNvPr id="29" name="组 10"/>
            <p:cNvGrpSpPr/>
            <p:nvPr/>
          </p:nvGrpSpPr>
          <p:grpSpPr>
            <a:xfrm>
              <a:off x="2782789" y="5718913"/>
              <a:ext cx="2765511" cy="525275"/>
              <a:chOff x="2782789" y="5718913"/>
              <a:chExt cx="2765511" cy="525275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2782789" y="5985742"/>
                <a:ext cx="228320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5B9BD5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</p:cxnSp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14478" y="5718913"/>
                <a:ext cx="933822" cy="525275"/>
              </a:xfrm>
              <a:prstGeom prst="rect">
                <a:avLst/>
              </a:prstGeom>
            </p:spPr>
          </p:pic>
        </p:grpSp>
        <p:grpSp>
          <p:nvGrpSpPr>
            <p:cNvPr id="30" name="组 9"/>
            <p:cNvGrpSpPr/>
            <p:nvPr/>
          </p:nvGrpSpPr>
          <p:grpSpPr>
            <a:xfrm>
              <a:off x="6876962" y="5718913"/>
              <a:ext cx="2742855" cy="525275"/>
              <a:chOff x="6876962" y="5718913"/>
              <a:chExt cx="2742855" cy="525275"/>
            </a:xfrm>
          </p:grpSpPr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6962" y="5718913"/>
                <a:ext cx="933822" cy="525275"/>
              </a:xfrm>
              <a:prstGeom prst="rect">
                <a:avLst/>
              </a:prstGeom>
            </p:spPr>
          </p:pic>
          <p:cxnSp>
            <p:nvCxnSpPr>
              <p:cNvPr id="32" name="直接连接符 8"/>
              <p:cNvCxnSpPr/>
              <p:nvPr/>
            </p:nvCxnSpPr>
            <p:spPr>
              <a:xfrm>
                <a:off x="7356185" y="5985742"/>
                <a:ext cx="226363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5B9BD5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13" name="矩形 12"/>
          <p:cNvSpPr/>
          <p:nvPr/>
        </p:nvSpPr>
        <p:spPr>
          <a:xfrm>
            <a:off x="12917" y="3577201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spc="10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杨敏</a:t>
            </a:r>
            <a:endParaRPr lang="en-US" altLang="zh-CN" sz="2400" spc="100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549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1054285" y="2816224"/>
            <a:ext cx="1230842" cy="1225551"/>
            <a:chOff x="821203" y="689608"/>
            <a:chExt cx="1230842" cy="1225551"/>
          </a:xfrm>
        </p:grpSpPr>
        <p:sp>
          <p:nvSpPr>
            <p:cNvPr id="4" name="Freeform 312"/>
            <p:cNvSpPr>
              <a:spLocks/>
            </p:cNvSpPr>
            <p:nvPr/>
          </p:nvSpPr>
          <p:spPr bwMode="auto">
            <a:xfrm>
              <a:off x="821203" y="689608"/>
              <a:ext cx="1225551" cy="1225551"/>
            </a:xfrm>
            <a:custGeom>
              <a:avLst/>
              <a:gdLst>
                <a:gd name="T0" fmla="*/ 772 w 772"/>
                <a:gd name="T1" fmla="*/ 406 h 772"/>
                <a:gd name="T2" fmla="*/ 764 w 772"/>
                <a:gd name="T3" fmla="*/ 463 h 772"/>
                <a:gd name="T4" fmla="*/ 749 w 772"/>
                <a:gd name="T5" fmla="*/ 518 h 772"/>
                <a:gd name="T6" fmla="*/ 725 w 772"/>
                <a:gd name="T7" fmla="*/ 569 h 772"/>
                <a:gd name="T8" fmla="*/ 696 w 772"/>
                <a:gd name="T9" fmla="*/ 616 h 772"/>
                <a:gd name="T10" fmla="*/ 659 w 772"/>
                <a:gd name="T11" fmla="*/ 659 h 772"/>
                <a:gd name="T12" fmla="*/ 618 w 772"/>
                <a:gd name="T13" fmla="*/ 695 h 772"/>
                <a:gd name="T14" fmla="*/ 571 w 772"/>
                <a:gd name="T15" fmla="*/ 725 h 772"/>
                <a:gd name="T16" fmla="*/ 519 w 772"/>
                <a:gd name="T17" fmla="*/ 748 h 772"/>
                <a:gd name="T18" fmla="*/ 465 w 772"/>
                <a:gd name="T19" fmla="*/ 764 h 772"/>
                <a:gd name="T20" fmla="*/ 406 w 772"/>
                <a:gd name="T21" fmla="*/ 771 h 772"/>
                <a:gd name="T22" fmla="*/ 366 w 772"/>
                <a:gd name="T23" fmla="*/ 771 h 772"/>
                <a:gd name="T24" fmla="*/ 309 w 772"/>
                <a:gd name="T25" fmla="*/ 764 h 772"/>
                <a:gd name="T26" fmla="*/ 254 w 772"/>
                <a:gd name="T27" fmla="*/ 748 h 772"/>
                <a:gd name="T28" fmla="*/ 203 w 772"/>
                <a:gd name="T29" fmla="*/ 725 h 772"/>
                <a:gd name="T30" fmla="*/ 156 w 772"/>
                <a:gd name="T31" fmla="*/ 695 h 772"/>
                <a:gd name="T32" fmla="*/ 113 w 772"/>
                <a:gd name="T33" fmla="*/ 659 h 772"/>
                <a:gd name="T34" fmla="*/ 77 w 772"/>
                <a:gd name="T35" fmla="*/ 616 h 772"/>
                <a:gd name="T36" fmla="*/ 47 w 772"/>
                <a:gd name="T37" fmla="*/ 569 h 772"/>
                <a:gd name="T38" fmla="*/ 24 w 772"/>
                <a:gd name="T39" fmla="*/ 518 h 772"/>
                <a:gd name="T40" fmla="*/ 8 w 772"/>
                <a:gd name="T41" fmla="*/ 463 h 772"/>
                <a:gd name="T42" fmla="*/ 1 w 772"/>
                <a:gd name="T43" fmla="*/ 406 h 772"/>
                <a:gd name="T44" fmla="*/ 1 w 772"/>
                <a:gd name="T45" fmla="*/ 366 h 772"/>
                <a:gd name="T46" fmla="*/ 8 w 772"/>
                <a:gd name="T47" fmla="*/ 309 h 772"/>
                <a:gd name="T48" fmla="*/ 24 w 772"/>
                <a:gd name="T49" fmla="*/ 254 h 772"/>
                <a:gd name="T50" fmla="*/ 47 w 772"/>
                <a:gd name="T51" fmla="*/ 202 h 772"/>
                <a:gd name="T52" fmla="*/ 77 w 772"/>
                <a:gd name="T53" fmla="*/ 155 h 772"/>
                <a:gd name="T54" fmla="*/ 113 w 772"/>
                <a:gd name="T55" fmla="*/ 113 h 772"/>
                <a:gd name="T56" fmla="*/ 156 w 772"/>
                <a:gd name="T57" fmla="*/ 76 h 772"/>
                <a:gd name="T58" fmla="*/ 203 w 772"/>
                <a:gd name="T59" fmla="*/ 47 h 772"/>
                <a:gd name="T60" fmla="*/ 254 w 772"/>
                <a:gd name="T61" fmla="*/ 24 h 772"/>
                <a:gd name="T62" fmla="*/ 309 w 772"/>
                <a:gd name="T63" fmla="*/ 8 h 772"/>
                <a:gd name="T64" fmla="*/ 366 w 772"/>
                <a:gd name="T65" fmla="*/ 1 h 772"/>
                <a:gd name="T66" fmla="*/ 406 w 772"/>
                <a:gd name="T67" fmla="*/ 1 h 772"/>
                <a:gd name="T68" fmla="*/ 465 w 772"/>
                <a:gd name="T69" fmla="*/ 8 h 772"/>
                <a:gd name="T70" fmla="*/ 519 w 772"/>
                <a:gd name="T71" fmla="*/ 24 h 772"/>
                <a:gd name="T72" fmla="*/ 571 w 772"/>
                <a:gd name="T73" fmla="*/ 47 h 772"/>
                <a:gd name="T74" fmla="*/ 618 w 772"/>
                <a:gd name="T75" fmla="*/ 76 h 772"/>
                <a:gd name="T76" fmla="*/ 659 w 772"/>
                <a:gd name="T77" fmla="*/ 113 h 772"/>
                <a:gd name="T78" fmla="*/ 696 w 772"/>
                <a:gd name="T79" fmla="*/ 155 h 772"/>
                <a:gd name="T80" fmla="*/ 725 w 772"/>
                <a:gd name="T81" fmla="*/ 202 h 772"/>
                <a:gd name="T82" fmla="*/ 749 w 772"/>
                <a:gd name="T83" fmla="*/ 254 h 772"/>
                <a:gd name="T84" fmla="*/ 764 w 772"/>
                <a:gd name="T85" fmla="*/ 309 h 772"/>
                <a:gd name="T86" fmla="*/ 772 w 772"/>
                <a:gd name="T87" fmla="*/ 366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72" h="772">
                  <a:moveTo>
                    <a:pt x="772" y="385"/>
                  </a:moveTo>
                  <a:lnTo>
                    <a:pt x="772" y="385"/>
                  </a:lnTo>
                  <a:lnTo>
                    <a:pt x="772" y="406"/>
                  </a:lnTo>
                  <a:lnTo>
                    <a:pt x="770" y="425"/>
                  </a:lnTo>
                  <a:lnTo>
                    <a:pt x="768" y="445"/>
                  </a:lnTo>
                  <a:lnTo>
                    <a:pt x="764" y="463"/>
                  </a:lnTo>
                  <a:lnTo>
                    <a:pt x="760" y="482"/>
                  </a:lnTo>
                  <a:lnTo>
                    <a:pt x="755" y="501"/>
                  </a:lnTo>
                  <a:lnTo>
                    <a:pt x="749" y="518"/>
                  </a:lnTo>
                  <a:lnTo>
                    <a:pt x="743" y="536"/>
                  </a:lnTo>
                  <a:lnTo>
                    <a:pt x="735" y="553"/>
                  </a:lnTo>
                  <a:lnTo>
                    <a:pt x="725" y="569"/>
                  </a:lnTo>
                  <a:lnTo>
                    <a:pt x="716" y="585"/>
                  </a:lnTo>
                  <a:lnTo>
                    <a:pt x="706" y="601"/>
                  </a:lnTo>
                  <a:lnTo>
                    <a:pt x="696" y="616"/>
                  </a:lnTo>
                  <a:lnTo>
                    <a:pt x="684" y="631"/>
                  </a:lnTo>
                  <a:lnTo>
                    <a:pt x="672" y="645"/>
                  </a:lnTo>
                  <a:lnTo>
                    <a:pt x="659" y="659"/>
                  </a:lnTo>
                  <a:lnTo>
                    <a:pt x="646" y="671"/>
                  </a:lnTo>
                  <a:lnTo>
                    <a:pt x="632" y="684"/>
                  </a:lnTo>
                  <a:lnTo>
                    <a:pt x="618" y="695"/>
                  </a:lnTo>
                  <a:lnTo>
                    <a:pt x="602" y="706"/>
                  </a:lnTo>
                  <a:lnTo>
                    <a:pt x="587" y="716"/>
                  </a:lnTo>
                  <a:lnTo>
                    <a:pt x="571" y="725"/>
                  </a:lnTo>
                  <a:lnTo>
                    <a:pt x="554" y="734"/>
                  </a:lnTo>
                  <a:lnTo>
                    <a:pt x="537" y="741"/>
                  </a:lnTo>
                  <a:lnTo>
                    <a:pt x="519" y="748"/>
                  </a:lnTo>
                  <a:lnTo>
                    <a:pt x="501" y="755"/>
                  </a:lnTo>
                  <a:lnTo>
                    <a:pt x="483" y="759"/>
                  </a:lnTo>
                  <a:lnTo>
                    <a:pt x="465" y="764"/>
                  </a:lnTo>
                  <a:lnTo>
                    <a:pt x="445" y="767"/>
                  </a:lnTo>
                  <a:lnTo>
                    <a:pt x="426" y="770"/>
                  </a:lnTo>
                  <a:lnTo>
                    <a:pt x="406" y="771"/>
                  </a:lnTo>
                  <a:lnTo>
                    <a:pt x="387" y="772"/>
                  </a:lnTo>
                  <a:lnTo>
                    <a:pt x="387" y="772"/>
                  </a:lnTo>
                  <a:lnTo>
                    <a:pt x="366" y="771"/>
                  </a:lnTo>
                  <a:lnTo>
                    <a:pt x="347" y="770"/>
                  </a:lnTo>
                  <a:lnTo>
                    <a:pt x="327" y="767"/>
                  </a:lnTo>
                  <a:lnTo>
                    <a:pt x="309" y="764"/>
                  </a:lnTo>
                  <a:lnTo>
                    <a:pt x="289" y="759"/>
                  </a:lnTo>
                  <a:lnTo>
                    <a:pt x="271" y="755"/>
                  </a:lnTo>
                  <a:lnTo>
                    <a:pt x="254" y="748"/>
                  </a:lnTo>
                  <a:lnTo>
                    <a:pt x="236" y="741"/>
                  </a:lnTo>
                  <a:lnTo>
                    <a:pt x="220" y="734"/>
                  </a:lnTo>
                  <a:lnTo>
                    <a:pt x="203" y="725"/>
                  </a:lnTo>
                  <a:lnTo>
                    <a:pt x="186" y="716"/>
                  </a:lnTo>
                  <a:lnTo>
                    <a:pt x="170" y="706"/>
                  </a:lnTo>
                  <a:lnTo>
                    <a:pt x="156" y="695"/>
                  </a:lnTo>
                  <a:lnTo>
                    <a:pt x="141" y="684"/>
                  </a:lnTo>
                  <a:lnTo>
                    <a:pt x="127" y="671"/>
                  </a:lnTo>
                  <a:lnTo>
                    <a:pt x="113" y="659"/>
                  </a:lnTo>
                  <a:lnTo>
                    <a:pt x="101" y="645"/>
                  </a:lnTo>
                  <a:lnTo>
                    <a:pt x="88" y="631"/>
                  </a:lnTo>
                  <a:lnTo>
                    <a:pt x="77" y="616"/>
                  </a:lnTo>
                  <a:lnTo>
                    <a:pt x="66" y="601"/>
                  </a:lnTo>
                  <a:lnTo>
                    <a:pt x="56" y="585"/>
                  </a:lnTo>
                  <a:lnTo>
                    <a:pt x="47" y="569"/>
                  </a:lnTo>
                  <a:lnTo>
                    <a:pt x="39" y="553"/>
                  </a:lnTo>
                  <a:lnTo>
                    <a:pt x="31" y="536"/>
                  </a:lnTo>
                  <a:lnTo>
                    <a:pt x="24" y="518"/>
                  </a:lnTo>
                  <a:lnTo>
                    <a:pt x="18" y="501"/>
                  </a:lnTo>
                  <a:lnTo>
                    <a:pt x="13" y="482"/>
                  </a:lnTo>
                  <a:lnTo>
                    <a:pt x="8" y="463"/>
                  </a:lnTo>
                  <a:lnTo>
                    <a:pt x="5" y="445"/>
                  </a:lnTo>
                  <a:lnTo>
                    <a:pt x="2" y="425"/>
                  </a:lnTo>
                  <a:lnTo>
                    <a:pt x="1" y="406"/>
                  </a:lnTo>
                  <a:lnTo>
                    <a:pt x="0" y="385"/>
                  </a:lnTo>
                  <a:lnTo>
                    <a:pt x="0" y="385"/>
                  </a:lnTo>
                  <a:lnTo>
                    <a:pt x="1" y="366"/>
                  </a:lnTo>
                  <a:lnTo>
                    <a:pt x="2" y="346"/>
                  </a:lnTo>
                  <a:lnTo>
                    <a:pt x="5" y="327"/>
                  </a:lnTo>
                  <a:lnTo>
                    <a:pt x="8" y="309"/>
                  </a:lnTo>
                  <a:lnTo>
                    <a:pt x="13" y="289"/>
                  </a:lnTo>
                  <a:lnTo>
                    <a:pt x="18" y="271"/>
                  </a:lnTo>
                  <a:lnTo>
                    <a:pt x="24" y="254"/>
                  </a:lnTo>
                  <a:lnTo>
                    <a:pt x="31" y="235"/>
                  </a:lnTo>
                  <a:lnTo>
                    <a:pt x="39" y="218"/>
                  </a:lnTo>
                  <a:lnTo>
                    <a:pt x="47" y="202"/>
                  </a:lnTo>
                  <a:lnTo>
                    <a:pt x="56" y="186"/>
                  </a:lnTo>
                  <a:lnTo>
                    <a:pt x="66" y="170"/>
                  </a:lnTo>
                  <a:lnTo>
                    <a:pt x="77" y="155"/>
                  </a:lnTo>
                  <a:lnTo>
                    <a:pt x="88" y="140"/>
                  </a:lnTo>
                  <a:lnTo>
                    <a:pt x="101" y="127"/>
                  </a:lnTo>
                  <a:lnTo>
                    <a:pt x="113" y="113"/>
                  </a:lnTo>
                  <a:lnTo>
                    <a:pt x="127" y="100"/>
                  </a:lnTo>
                  <a:lnTo>
                    <a:pt x="141" y="88"/>
                  </a:lnTo>
                  <a:lnTo>
                    <a:pt x="156" y="76"/>
                  </a:lnTo>
                  <a:lnTo>
                    <a:pt x="170" y="66"/>
                  </a:lnTo>
                  <a:lnTo>
                    <a:pt x="186" y="56"/>
                  </a:lnTo>
                  <a:lnTo>
                    <a:pt x="203" y="47"/>
                  </a:lnTo>
                  <a:lnTo>
                    <a:pt x="220" y="37"/>
                  </a:lnTo>
                  <a:lnTo>
                    <a:pt x="236" y="31"/>
                  </a:lnTo>
                  <a:lnTo>
                    <a:pt x="254" y="24"/>
                  </a:lnTo>
                  <a:lnTo>
                    <a:pt x="271" y="17"/>
                  </a:lnTo>
                  <a:lnTo>
                    <a:pt x="289" y="12"/>
                  </a:lnTo>
                  <a:lnTo>
                    <a:pt x="309" y="8"/>
                  </a:lnTo>
                  <a:lnTo>
                    <a:pt x="327" y="4"/>
                  </a:lnTo>
                  <a:lnTo>
                    <a:pt x="347" y="2"/>
                  </a:lnTo>
                  <a:lnTo>
                    <a:pt x="366" y="1"/>
                  </a:lnTo>
                  <a:lnTo>
                    <a:pt x="387" y="0"/>
                  </a:lnTo>
                  <a:lnTo>
                    <a:pt x="387" y="0"/>
                  </a:lnTo>
                  <a:lnTo>
                    <a:pt x="406" y="1"/>
                  </a:lnTo>
                  <a:lnTo>
                    <a:pt x="426" y="2"/>
                  </a:lnTo>
                  <a:lnTo>
                    <a:pt x="445" y="4"/>
                  </a:lnTo>
                  <a:lnTo>
                    <a:pt x="465" y="8"/>
                  </a:lnTo>
                  <a:lnTo>
                    <a:pt x="483" y="12"/>
                  </a:lnTo>
                  <a:lnTo>
                    <a:pt x="501" y="17"/>
                  </a:lnTo>
                  <a:lnTo>
                    <a:pt x="519" y="24"/>
                  </a:lnTo>
                  <a:lnTo>
                    <a:pt x="537" y="31"/>
                  </a:lnTo>
                  <a:lnTo>
                    <a:pt x="554" y="37"/>
                  </a:lnTo>
                  <a:lnTo>
                    <a:pt x="571" y="47"/>
                  </a:lnTo>
                  <a:lnTo>
                    <a:pt x="587" y="56"/>
                  </a:lnTo>
                  <a:lnTo>
                    <a:pt x="602" y="66"/>
                  </a:lnTo>
                  <a:lnTo>
                    <a:pt x="618" y="76"/>
                  </a:lnTo>
                  <a:lnTo>
                    <a:pt x="632" y="88"/>
                  </a:lnTo>
                  <a:lnTo>
                    <a:pt x="646" y="100"/>
                  </a:lnTo>
                  <a:lnTo>
                    <a:pt x="659" y="113"/>
                  </a:lnTo>
                  <a:lnTo>
                    <a:pt x="672" y="127"/>
                  </a:lnTo>
                  <a:lnTo>
                    <a:pt x="684" y="140"/>
                  </a:lnTo>
                  <a:lnTo>
                    <a:pt x="696" y="155"/>
                  </a:lnTo>
                  <a:lnTo>
                    <a:pt x="706" y="170"/>
                  </a:lnTo>
                  <a:lnTo>
                    <a:pt x="716" y="186"/>
                  </a:lnTo>
                  <a:lnTo>
                    <a:pt x="725" y="202"/>
                  </a:lnTo>
                  <a:lnTo>
                    <a:pt x="735" y="218"/>
                  </a:lnTo>
                  <a:lnTo>
                    <a:pt x="743" y="235"/>
                  </a:lnTo>
                  <a:lnTo>
                    <a:pt x="749" y="254"/>
                  </a:lnTo>
                  <a:lnTo>
                    <a:pt x="755" y="271"/>
                  </a:lnTo>
                  <a:lnTo>
                    <a:pt x="760" y="289"/>
                  </a:lnTo>
                  <a:lnTo>
                    <a:pt x="764" y="309"/>
                  </a:lnTo>
                  <a:lnTo>
                    <a:pt x="768" y="327"/>
                  </a:lnTo>
                  <a:lnTo>
                    <a:pt x="770" y="346"/>
                  </a:lnTo>
                  <a:lnTo>
                    <a:pt x="772" y="366"/>
                  </a:lnTo>
                  <a:lnTo>
                    <a:pt x="772" y="385"/>
                  </a:lnTo>
                  <a:lnTo>
                    <a:pt x="772" y="385"/>
                  </a:lnTo>
                  <a:close/>
                </a:path>
              </a:pathLst>
            </a:custGeom>
            <a:solidFill>
              <a:schemeClr val="bg1">
                <a:alpha val="10001"/>
              </a:schemeClr>
            </a:solidFill>
            <a:ln w="10160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91436" tIns="45719" rIns="91436" bIns="45719"/>
            <a:lstStyle/>
            <a:p>
              <a:endParaRPr lang="zh-CN" altLang="en-US">
                <a:solidFill>
                  <a:prstClr val="black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5" name="Rectangle 348"/>
            <p:cNvSpPr>
              <a:spLocks noChangeArrowheads="1"/>
            </p:cNvSpPr>
            <p:nvPr/>
          </p:nvSpPr>
          <p:spPr bwMode="auto">
            <a:xfrm>
              <a:off x="845545" y="920464"/>
              <a:ext cx="1206500" cy="757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91436" tIns="45719" rIns="91436" bIns="45719">
              <a:spAutoFit/>
            </a:bodyPr>
            <a:lstStyle/>
            <a:p>
              <a:pPr algn="ctr" defTabSz="1200073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华文细黑" pitchFamily="2" charset="-122"/>
                  <a:ea typeface="华文细黑" pitchFamily="2" charset="-122"/>
                </a:rPr>
                <a:t>文件</a:t>
              </a:r>
            </a:p>
            <a:p>
              <a:pPr algn="ctr" defTabSz="1200073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华文细黑" pitchFamily="2" charset="-122"/>
                  <a:ea typeface="华文细黑" pitchFamily="2" charset="-122"/>
                </a:rPr>
                <a:t>下载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53" y="394447"/>
            <a:ext cx="6640606" cy="2267524"/>
          </a:xfrm>
          <a:prstGeom prst="rect">
            <a:avLst/>
          </a:prstGeom>
        </p:spPr>
      </p:pic>
      <p:sp>
        <p:nvSpPr>
          <p:cNvPr id="8" name="TextBox 152"/>
          <p:cNvSpPr txBox="1">
            <a:spLocks noChangeArrowheads="1"/>
          </p:cNvSpPr>
          <p:nvPr/>
        </p:nvSpPr>
        <p:spPr bwMode="auto">
          <a:xfrm>
            <a:off x="3872753" y="3072349"/>
            <a:ext cx="6140714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特点：</a:t>
            </a:r>
          </a:p>
          <a:p>
            <a:pPr algn="just">
              <a:lnSpc>
                <a:spcPct val="150000"/>
              </a:lnSpc>
            </a:pPr>
            <a:endParaRPr lang="zh-CN" altLang="en-US" sz="2000" dirty="0" smtClean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文件大，数量少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热点集中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质量要求不高，可以失败重试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关注下载速度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流量曲线波动明显</a:t>
            </a:r>
            <a:endParaRPr lang="zh-CN" altLang="en-US" sz="2000" dirty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461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1057630" y="2817018"/>
            <a:ext cx="1228744" cy="1223963"/>
            <a:chOff x="860407" y="820079"/>
            <a:chExt cx="1228744" cy="1223963"/>
          </a:xfrm>
        </p:grpSpPr>
        <p:sp>
          <p:nvSpPr>
            <p:cNvPr id="4" name="Freeform 313"/>
            <p:cNvSpPr>
              <a:spLocks/>
            </p:cNvSpPr>
            <p:nvPr/>
          </p:nvSpPr>
          <p:spPr bwMode="auto">
            <a:xfrm>
              <a:off x="863600" y="820079"/>
              <a:ext cx="1225551" cy="1223963"/>
            </a:xfrm>
            <a:custGeom>
              <a:avLst/>
              <a:gdLst>
                <a:gd name="T0" fmla="*/ 771 w 772"/>
                <a:gd name="T1" fmla="*/ 405 h 771"/>
                <a:gd name="T2" fmla="*/ 764 w 772"/>
                <a:gd name="T3" fmla="*/ 463 h 771"/>
                <a:gd name="T4" fmla="*/ 748 w 772"/>
                <a:gd name="T5" fmla="*/ 518 h 771"/>
                <a:gd name="T6" fmla="*/ 725 w 772"/>
                <a:gd name="T7" fmla="*/ 569 h 771"/>
                <a:gd name="T8" fmla="*/ 696 w 772"/>
                <a:gd name="T9" fmla="*/ 616 h 771"/>
                <a:gd name="T10" fmla="*/ 659 w 772"/>
                <a:gd name="T11" fmla="*/ 657 h 771"/>
                <a:gd name="T12" fmla="*/ 617 w 772"/>
                <a:gd name="T13" fmla="*/ 694 h 771"/>
                <a:gd name="T14" fmla="*/ 570 w 772"/>
                <a:gd name="T15" fmla="*/ 725 h 771"/>
                <a:gd name="T16" fmla="*/ 518 w 772"/>
                <a:gd name="T17" fmla="*/ 748 h 771"/>
                <a:gd name="T18" fmla="*/ 463 w 772"/>
                <a:gd name="T19" fmla="*/ 763 h 771"/>
                <a:gd name="T20" fmla="*/ 406 w 772"/>
                <a:gd name="T21" fmla="*/ 771 h 771"/>
                <a:gd name="T22" fmla="*/ 366 w 772"/>
                <a:gd name="T23" fmla="*/ 771 h 771"/>
                <a:gd name="T24" fmla="*/ 308 w 772"/>
                <a:gd name="T25" fmla="*/ 763 h 771"/>
                <a:gd name="T26" fmla="*/ 253 w 772"/>
                <a:gd name="T27" fmla="*/ 748 h 771"/>
                <a:gd name="T28" fmla="*/ 201 w 772"/>
                <a:gd name="T29" fmla="*/ 725 h 771"/>
                <a:gd name="T30" fmla="*/ 154 w 772"/>
                <a:gd name="T31" fmla="*/ 694 h 771"/>
                <a:gd name="T32" fmla="*/ 113 w 772"/>
                <a:gd name="T33" fmla="*/ 657 h 771"/>
                <a:gd name="T34" fmla="*/ 77 w 772"/>
                <a:gd name="T35" fmla="*/ 616 h 771"/>
                <a:gd name="T36" fmla="*/ 47 w 772"/>
                <a:gd name="T37" fmla="*/ 569 h 771"/>
                <a:gd name="T38" fmla="*/ 23 w 772"/>
                <a:gd name="T39" fmla="*/ 518 h 771"/>
                <a:gd name="T40" fmla="*/ 8 w 772"/>
                <a:gd name="T41" fmla="*/ 463 h 771"/>
                <a:gd name="T42" fmla="*/ 0 w 772"/>
                <a:gd name="T43" fmla="*/ 405 h 771"/>
                <a:gd name="T44" fmla="*/ 0 w 772"/>
                <a:gd name="T45" fmla="*/ 366 h 771"/>
                <a:gd name="T46" fmla="*/ 8 w 772"/>
                <a:gd name="T47" fmla="*/ 307 h 771"/>
                <a:gd name="T48" fmla="*/ 23 w 772"/>
                <a:gd name="T49" fmla="*/ 252 h 771"/>
                <a:gd name="T50" fmla="*/ 47 w 772"/>
                <a:gd name="T51" fmla="*/ 201 h 771"/>
                <a:gd name="T52" fmla="*/ 77 w 772"/>
                <a:gd name="T53" fmla="*/ 154 h 771"/>
                <a:gd name="T54" fmla="*/ 113 w 772"/>
                <a:gd name="T55" fmla="*/ 112 h 771"/>
                <a:gd name="T56" fmla="*/ 154 w 772"/>
                <a:gd name="T57" fmla="*/ 76 h 771"/>
                <a:gd name="T58" fmla="*/ 201 w 772"/>
                <a:gd name="T59" fmla="*/ 45 h 771"/>
                <a:gd name="T60" fmla="*/ 253 w 772"/>
                <a:gd name="T61" fmla="*/ 22 h 771"/>
                <a:gd name="T62" fmla="*/ 308 w 772"/>
                <a:gd name="T63" fmla="*/ 6 h 771"/>
                <a:gd name="T64" fmla="*/ 366 w 772"/>
                <a:gd name="T65" fmla="*/ 0 h 771"/>
                <a:gd name="T66" fmla="*/ 406 w 772"/>
                <a:gd name="T67" fmla="*/ 0 h 771"/>
                <a:gd name="T68" fmla="*/ 463 w 772"/>
                <a:gd name="T69" fmla="*/ 6 h 771"/>
                <a:gd name="T70" fmla="*/ 518 w 772"/>
                <a:gd name="T71" fmla="*/ 22 h 771"/>
                <a:gd name="T72" fmla="*/ 570 w 772"/>
                <a:gd name="T73" fmla="*/ 45 h 771"/>
                <a:gd name="T74" fmla="*/ 617 w 772"/>
                <a:gd name="T75" fmla="*/ 76 h 771"/>
                <a:gd name="T76" fmla="*/ 659 w 772"/>
                <a:gd name="T77" fmla="*/ 112 h 771"/>
                <a:gd name="T78" fmla="*/ 696 w 772"/>
                <a:gd name="T79" fmla="*/ 154 h 771"/>
                <a:gd name="T80" fmla="*/ 725 w 772"/>
                <a:gd name="T81" fmla="*/ 201 h 771"/>
                <a:gd name="T82" fmla="*/ 748 w 772"/>
                <a:gd name="T83" fmla="*/ 252 h 771"/>
                <a:gd name="T84" fmla="*/ 764 w 772"/>
                <a:gd name="T85" fmla="*/ 307 h 771"/>
                <a:gd name="T86" fmla="*/ 771 w 772"/>
                <a:gd name="T87" fmla="*/ 366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72" h="771">
                  <a:moveTo>
                    <a:pt x="772" y="385"/>
                  </a:moveTo>
                  <a:lnTo>
                    <a:pt x="772" y="385"/>
                  </a:lnTo>
                  <a:lnTo>
                    <a:pt x="771" y="405"/>
                  </a:lnTo>
                  <a:lnTo>
                    <a:pt x="770" y="424"/>
                  </a:lnTo>
                  <a:lnTo>
                    <a:pt x="768" y="443"/>
                  </a:lnTo>
                  <a:lnTo>
                    <a:pt x="764" y="463"/>
                  </a:lnTo>
                  <a:lnTo>
                    <a:pt x="760" y="481"/>
                  </a:lnTo>
                  <a:lnTo>
                    <a:pt x="754" y="500"/>
                  </a:lnTo>
                  <a:lnTo>
                    <a:pt x="748" y="518"/>
                  </a:lnTo>
                  <a:lnTo>
                    <a:pt x="741" y="535"/>
                  </a:lnTo>
                  <a:lnTo>
                    <a:pt x="733" y="552"/>
                  </a:lnTo>
                  <a:lnTo>
                    <a:pt x="725" y="569"/>
                  </a:lnTo>
                  <a:lnTo>
                    <a:pt x="716" y="585"/>
                  </a:lnTo>
                  <a:lnTo>
                    <a:pt x="706" y="601"/>
                  </a:lnTo>
                  <a:lnTo>
                    <a:pt x="696" y="616"/>
                  </a:lnTo>
                  <a:lnTo>
                    <a:pt x="684" y="631"/>
                  </a:lnTo>
                  <a:lnTo>
                    <a:pt x="672" y="645"/>
                  </a:lnTo>
                  <a:lnTo>
                    <a:pt x="659" y="657"/>
                  </a:lnTo>
                  <a:lnTo>
                    <a:pt x="645" y="671"/>
                  </a:lnTo>
                  <a:lnTo>
                    <a:pt x="632" y="683"/>
                  </a:lnTo>
                  <a:lnTo>
                    <a:pt x="617" y="694"/>
                  </a:lnTo>
                  <a:lnTo>
                    <a:pt x="602" y="706"/>
                  </a:lnTo>
                  <a:lnTo>
                    <a:pt x="586" y="715"/>
                  </a:lnTo>
                  <a:lnTo>
                    <a:pt x="570" y="725"/>
                  </a:lnTo>
                  <a:lnTo>
                    <a:pt x="554" y="733"/>
                  </a:lnTo>
                  <a:lnTo>
                    <a:pt x="537" y="741"/>
                  </a:lnTo>
                  <a:lnTo>
                    <a:pt x="518" y="748"/>
                  </a:lnTo>
                  <a:lnTo>
                    <a:pt x="501" y="754"/>
                  </a:lnTo>
                  <a:lnTo>
                    <a:pt x="483" y="759"/>
                  </a:lnTo>
                  <a:lnTo>
                    <a:pt x="463" y="763"/>
                  </a:lnTo>
                  <a:lnTo>
                    <a:pt x="445" y="766"/>
                  </a:lnTo>
                  <a:lnTo>
                    <a:pt x="426" y="770"/>
                  </a:lnTo>
                  <a:lnTo>
                    <a:pt x="406" y="771"/>
                  </a:lnTo>
                  <a:lnTo>
                    <a:pt x="386" y="771"/>
                  </a:lnTo>
                  <a:lnTo>
                    <a:pt x="386" y="771"/>
                  </a:lnTo>
                  <a:lnTo>
                    <a:pt x="366" y="771"/>
                  </a:lnTo>
                  <a:lnTo>
                    <a:pt x="347" y="770"/>
                  </a:lnTo>
                  <a:lnTo>
                    <a:pt x="327" y="766"/>
                  </a:lnTo>
                  <a:lnTo>
                    <a:pt x="308" y="763"/>
                  </a:lnTo>
                  <a:lnTo>
                    <a:pt x="290" y="759"/>
                  </a:lnTo>
                  <a:lnTo>
                    <a:pt x="271" y="754"/>
                  </a:lnTo>
                  <a:lnTo>
                    <a:pt x="253" y="748"/>
                  </a:lnTo>
                  <a:lnTo>
                    <a:pt x="236" y="741"/>
                  </a:lnTo>
                  <a:lnTo>
                    <a:pt x="219" y="733"/>
                  </a:lnTo>
                  <a:lnTo>
                    <a:pt x="201" y="725"/>
                  </a:lnTo>
                  <a:lnTo>
                    <a:pt x="185" y="715"/>
                  </a:lnTo>
                  <a:lnTo>
                    <a:pt x="171" y="706"/>
                  </a:lnTo>
                  <a:lnTo>
                    <a:pt x="154" y="694"/>
                  </a:lnTo>
                  <a:lnTo>
                    <a:pt x="141" y="683"/>
                  </a:lnTo>
                  <a:lnTo>
                    <a:pt x="126" y="671"/>
                  </a:lnTo>
                  <a:lnTo>
                    <a:pt x="113" y="657"/>
                  </a:lnTo>
                  <a:lnTo>
                    <a:pt x="101" y="645"/>
                  </a:lnTo>
                  <a:lnTo>
                    <a:pt x="88" y="631"/>
                  </a:lnTo>
                  <a:lnTo>
                    <a:pt x="77" y="616"/>
                  </a:lnTo>
                  <a:lnTo>
                    <a:pt x="66" y="601"/>
                  </a:lnTo>
                  <a:lnTo>
                    <a:pt x="56" y="585"/>
                  </a:lnTo>
                  <a:lnTo>
                    <a:pt x="47" y="569"/>
                  </a:lnTo>
                  <a:lnTo>
                    <a:pt x="38" y="552"/>
                  </a:lnTo>
                  <a:lnTo>
                    <a:pt x="30" y="535"/>
                  </a:lnTo>
                  <a:lnTo>
                    <a:pt x="23" y="518"/>
                  </a:lnTo>
                  <a:lnTo>
                    <a:pt x="17" y="500"/>
                  </a:lnTo>
                  <a:lnTo>
                    <a:pt x="13" y="481"/>
                  </a:lnTo>
                  <a:lnTo>
                    <a:pt x="8" y="463"/>
                  </a:lnTo>
                  <a:lnTo>
                    <a:pt x="5" y="443"/>
                  </a:lnTo>
                  <a:lnTo>
                    <a:pt x="2" y="424"/>
                  </a:lnTo>
                  <a:lnTo>
                    <a:pt x="0" y="405"/>
                  </a:lnTo>
                  <a:lnTo>
                    <a:pt x="0" y="385"/>
                  </a:lnTo>
                  <a:lnTo>
                    <a:pt x="0" y="385"/>
                  </a:lnTo>
                  <a:lnTo>
                    <a:pt x="0" y="366"/>
                  </a:lnTo>
                  <a:lnTo>
                    <a:pt x="2" y="345"/>
                  </a:lnTo>
                  <a:lnTo>
                    <a:pt x="5" y="327"/>
                  </a:lnTo>
                  <a:lnTo>
                    <a:pt x="8" y="307"/>
                  </a:lnTo>
                  <a:lnTo>
                    <a:pt x="13" y="289"/>
                  </a:lnTo>
                  <a:lnTo>
                    <a:pt x="17" y="271"/>
                  </a:lnTo>
                  <a:lnTo>
                    <a:pt x="23" y="252"/>
                  </a:lnTo>
                  <a:lnTo>
                    <a:pt x="30" y="235"/>
                  </a:lnTo>
                  <a:lnTo>
                    <a:pt x="38" y="218"/>
                  </a:lnTo>
                  <a:lnTo>
                    <a:pt x="47" y="201"/>
                  </a:lnTo>
                  <a:lnTo>
                    <a:pt x="56" y="185"/>
                  </a:lnTo>
                  <a:lnTo>
                    <a:pt x="66" y="169"/>
                  </a:lnTo>
                  <a:lnTo>
                    <a:pt x="77" y="154"/>
                  </a:lnTo>
                  <a:lnTo>
                    <a:pt x="88" y="139"/>
                  </a:lnTo>
                  <a:lnTo>
                    <a:pt x="101" y="125"/>
                  </a:lnTo>
                  <a:lnTo>
                    <a:pt x="113" y="112"/>
                  </a:lnTo>
                  <a:lnTo>
                    <a:pt x="126" y="99"/>
                  </a:lnTo>
                  <a:lnTo>
                    <a:pt x="141" y="88"/>
                  </a:lnTo>
                  <a:lnTo>
                    <a:pt x="154" y="76"/>
                  </a:lnTo>
                  <a:lnTo>
                    <a:pt x="171" y="65"/>
                  </a:lnTo>
                  <a:lnTo>
                    <a:pt x="185" y="54"/>
                  </a:lnTo>
                  <a:lnTo>
                    <a:pt x="201" y="45"/>
                  </a:lnTo>
                  <a:lnTo>
                    <a:pt x="219" y="37"/>
                  </a:lnTo>
                  <a:lnTo>
                    <a:pt x="236" y="29"/>
                  </a:lnTo>
                  <a:lnTo>
                    <a:pt x="253" y="22"/>
                  </a:lnTo>
                  <a:lnTo>
                    <a:pt x="271" y="17"/>
                  </a:lnTo>
                  <a:lnTo>
                    <a:pt x="290" y="11"/>
                  </a:lnTo>
                  <a:lnTo>
                    <a:pt x="308" y="6"/>
                  </a:lnTo>
                  <a:lnTo>
                    <a:pt x="327" y="3"/>
                  </a:lnTo>
                  <a:lnTo>
                    <a:pt x="347" y="1"/>
                  </a:lnTo>
                  <a:lnTo>
                    <a:pt x="366" y="0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406" y="0"/>
                  </a:lnTo>
                  <a:lnTo>
                    <a:pt x="426" y="1"/>
                  </a:lnTo>
                  <a:lnTo>
                    <a:pt x="445" y="3"/>
                  </a:lnTo>
                  <a:lnTo>
                    <a:pt x="463" y="6"/>
                  </a:lnTo>
                  <a:lnTo>
                    <a:pt x="483" y="11"/>
                  </a:lnTo>
                  <a:lnTo>
                    <a:pt x="501" y="17"/>
                  </a:lnTo>
                  <a:lnTo>
                    <a:pt x="518" y="22"/>
                  </a:lnTo>
                  <a:lnTo>
                    <a:pt x="537" y="29"/>
                  </a:lnTo>
                  <a:lnTo>
                    <a:pt x="554" y="37"/>
                  </a:lnTo>
                  <a:lnTo>
                    <a:pt x="570" y="45"/>
                  </a:lnTo>
                  <a:lnTo>
                    <a:pt x="586" y="54"/>
                  </a:lnTo>
                  <a:lnTo>
                    <a:pt x="602" y="65"/>
                  </a:lnTo>
                  <a:lnTo>
                    <a:pt x="617" y="76"/>
                  </a:lnTo>
                  <a:lnTo>
                    <a:pt x="632" y="88"/>
                  </a:lnTo>
                  <a:lnTo>
                    <a:pt x="645" y="99"/>
                  </a:lnTo>
                  <a:lnTo>
                    <a:pt x="659" y="112"/>
                  </a:lnTo>
                  <a:lnTo>
                    <a:pt x="672" y="125"/>
                  </a:lnTo>
                  <a:lnTo>
                    <a:pt x="684" y="139"/>
                  </a:lnTo>
                  <a:lnTo>
                    <a:pt x="696" y="154"/>
                  </a:lnTo>
                  <a:lnTo>
                    <a:pt x="706" y="169"/>
                  </a:lnTo>
                  <a:lnTo>
                    <a:pt x="716" y="185"/>
                  </a:lnTo>
                  <a:lnTo>
                    <a:pt x="725" y="201"/>
                  </a:lnTo>
                  <a:lnTo>
                    <a:pt x="733" y="218"/>
                  </a:lnTo>
                  <a:lnTo>
                    <a:pt x="741" y="235"/>
                  </a:lnTo>
                  <a:lnTo>
                    <a:pt x="748" y="252"/>
                  </a:lnTo>
                  <a:lnTo>
                    <a:pt x="754" y="271"/>
                  </a:lnTo>
                  <a:lnTo>
                    <a:pt x="760" y="289"/>
                  </a:lnTo>
                  <a:lnTo>
                    <a:pt x="764" y="307"/>
                  </a:lnTo>
                  <a:lnTo>
                    <a:pt x="768" y="327"/>
                  </a:lnTo>
                  <a:lnTo>
                    <a:pt x="770" y="345"/>
                  </a:lnTo>
                  <a:lnTo>
                    <a:pt x="771" y="366"/>
                  </a:lnTo>
                  <a:lnTo>
                    <a:pt x="772" y="385"/>
                  </a:lnTo>
                  <a:lnTo>
                    <a:pt x="772" y="38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0160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91436" tIns="45719" rIns="91436" bIns="45719"/>
            <a:lstStyle/>
            <a:p>
              <a:endParaRPr lang="zh-CN" altLang="en-US">
                <a:solidFill>
                  <a:prstClr val="black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5" name="Rectangle 347"/>
            <p:cNvSpPr>
              <a:spLocks noChangeArrowheads="1"/>
            </p:cNvSpPr>
            <p:nvPr/>
          </p:nvSpPr>
          <p:spPr bwMode="auto">
            <a:xfrm>
              <a:off x="860407" y="1162808"/>
              <a:ext cx="1206500" cy="461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91436" tIns="45719" rIns="91436" bIns="45719">
              <a:spAutoFit/>
            </a:bodyPr>
            <a:lstStyle/>
            <a:p>
              <a:pPr algn="ctr" defTabSz="1200073">
                <a:spcBef>
                  <a:spcPct val="0"/>
                </a:spcBef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华文细黑" pitchFamily="2" charset="-122"/>
                  <a:ea typeface="华文细黑" pitchFamily="2" charset="-122"/>
                </a:rPr>
                <a:t>网页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752" y="696350"/>
            <a:ext cx="8444753" cy="1856242"/>
          </a:xfrm>
          <a:prstGeom prst="rect">
            <a:avLst/>
          </a:prstGeom>
        </p:spPr>
      </p:pic>
      <p:sp>
        <p:nvSpPr>
          <p:cNvPr id="7" name="TextBox 152"/>
          <p:cNvSpPr txBox="1">
            <a:spLocks noChangeArrowheads="1"/>
          </p:cNvSpPr>
          <p:nvPr/>
        </p:nvSpPr>
        <p:spPr bwMode="auto">
          <a:xfrm>
            <a:off x="3186752" y="3126137"/>
            <a:ext cx="6140714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特点：</a:t>
            </a:r>
          </a:p>
          <a:p>
            <a:pPr algn="just">
              <a:lnSpc>
                <a:spcPct val="150000"/>
              </a:lnSpc>
            </a:pPr>
            <a:endParaRPr lang="zh-CN" altLang="en-US" sz="2000" dirty="0" smtClean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文件小，数量多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对存储系统并发读要求高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关注下载速度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流量曲线稳定</a:t>
            </a:r>
            <a:endParaRPr lang="zh-CN" altLang="en-US" sz="2000" dirty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5035" y="445612"/>
            <a:ext cx="11114119" cy="4427900"/>
            <a:chOff x="-1853966" y="428012"/>
            <a:chExt cx="12576625" cy="4427900"/>
          </a:xfrm>
        </p:grpSpPr>
        <p:sp>
          <p:nvSpPr>
            <p:cNvPr id="3" name="矩形 2"/>
            <p:cNvSpPr/>
            <p:nvPr/>
          </p:nvSpPr>
          <p:spPr>
            <a:xfrm>
              <a:off x="-795952" y="2432765"/>
              <a:ext cx="11518610" cy="683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spc="200" dirty="0" smtClean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哪些人在做</a:t>
              </a:r>
              <a:r>
                <a:rPr lang="en-US" altLang="zh-CN" sz="3200" spc="200" dirty="0" smtClean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CDN</a:t>
              </a:r>
              <a:r>
                <a:rPr lang="zh-CN" altLang="en-US" sz="3200" spc="200" dirty="0" smtClean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？</a:t>
              </a:r>
              <a:endParaRPr kumimoji="1" lang="zh-CN" altLang="en-US" sz="1600" dirty="0">
                <a:solidFill>
                  <a:schemeClr val="bg1">
                    <a:lumMod val="8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0300998" y="3532473"/>
              <a:ext cx="421661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spc="200" dirty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黑体" pitchFamily="49" charset="-122"/>
                  <a:ea typeface="黑体" pitchFamily="49" charset="-122"/>
                </a:rPr>
                <a:t>”</a:t>
              </a:r>
              <a:endParaRPr lang="zh-CN" altLang="en-US" sz="8000" spc="2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10800000">
              <a:off x="-1853966" y="428012"/>
              <a:ext cx="1419290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3800" spc="200" dirty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黑体" pitchFamily="49" charset="-122"/>
                  <a:ea typeface="黑体" pitchFamily="49" charset="-122"/>
                </a:rPr>
                <a:t>”</a:t>
              </a:r>
              <a:endParaRPr lang="zh-CN" altLang="en-US" sz="13800" spc="2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63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28298" y="1249094"/>
            <a:ext cx="1017913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传统</a:t>
            </a:r>
            <a:r>
              <a:rPr lang="en-US" altLang="zh-CN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CD</a:t>
            </a:r>
            <a:r>
              <a:rPr lang="en-US" altLang="zh-CN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N</a:t>
            </a: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厂商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20" y="2542615"/>
            <a:ext cx="2771071" cy="147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017" y="2520203"/>
            <a:ext cx="3100744" cy="147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394" y="2542615"/>
            <a:ext cx="3208696" cy="147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152"/>
          <p:cNvSpPr txBox="1">
            <a:spLocks noChangeArrowheads="1"/>
          </p:cNvSpPr>
          <p:nvPr/>
        </p:nvSpPr>
        <p:spPr bwMode="auto">
          <a:xfrm>
            <a:off x="2519979" y="4892149"/>
            <a:ext cx="839903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在全国各地向运营商采购机柜和带宽，组装为加速服务卖给客户</a:t>
            </a:r>
          </a:p>
          <a:p>
            <a:pPr algn="just">
              <a:lnSpc>
                <a:spcPct val="150000"/>
              </a:lnSpc>
            </a:pPr>
            <a:endParaRPr lang="en-US" altLang="zh-CN" sz="2000" dirty="0" smtClean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做得早，能力完善，运营商关系好，价格贵不透明</a:t>
            </a:r>
            <a:endParaRPr lang="zh-CN" altLang="en-US" sz="2000" dirty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975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28298" y="1249094"/>
            <a:ext cx="1017913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1</a:t>
            </a: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 类</a:t>
            </a: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云厂商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TextBox 152"/>
          <p:cNvSpPr txBox="1">
            <a:spLocks noChangeArrowheads="1"/>
          </p:cNvSpPr>
          <p:nvPr/>
        </p:nvSpPr>
        <p:spPr bwMode="auto">
          <a:xfrm>
            <a:off x="2137904" y="5143161"/>
            <a:ext cx="815992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自建</a:t>
            </a: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外采，</a:t>
            </a: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CDN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作为其云产品线的一部分，体验好，价格透明</a:t>
            </a:r>
            <a:endParaRPr lang="zh-CN" altLang="en-US" sz="2000" dirty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860" y="2349500"/>
            <a:ext cx="3786822" cy="147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45" y="2349500"/>
            <a:ext cx="4610329" cy="147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8996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28298" y="1249094"/>
            <a:ext cx="1017913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2</a:t>
            </a: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 类云厂商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TextBox 152"/>
          <p:cNvSpPr txBox="1">
            <a:spLocks noChangeArrowheads="1"/>
          </p:cNvSpPr>
          <p:nvPr/>
        </p:nvSpPr>
        <p:spPr bwMode="auto">
          <a:xfrm>
            <a:off x="2137904" y="5143161"/>
            <a:ext cx="815992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通过集成其他</a:t>
            </a: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CDN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产品，包装为自己的</a:t>
            </a: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CDN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产品，快速补充自身云产品线</a:t>
            </a:r>
            <a:endParaRPr lang="zh-CN" altLang="en-US" sz="2000" dirty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745" y="2799759"/>
            <a:ext cx="3326055" cy="147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748" y="2799759"/>
            <a:ext cx="4003529" cy="147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952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5035" y="445612"/>
            <a:ext cx="11114119" cy="4427900"/>
            <a:chOff x="-1853966" y="428012"/>
            <a:chExt cx="12576625" cy="4427900"/>
          </a:xfrm>
        </p:grpSpPr>
        <p:sp>
          <p:nvSpPr>
            <p:cNvPr id="3" name="矩形 2"/>
            <p:cNvSpPr/>
            <p:nvPr/>
          </p:nvSpPr>
          <p:spPr>
            <a:xfrm>
              <a:off x="-795952" y="2432765"/>
              <a:ext cx="11518610" cy="683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spc="200" dirty="0" smtClean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我们如何与众不同？</a:t>
              </a:r>
              <a:endParaRPr kumimoji="1" lang="zh-CN" altLang="en-US" sz="1600" dirty="0">
                <a:solidFill>
                  <a:schemeClr val="bg1">
                    <a:lumMod val="8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0300998" y="3532473"/>
              <a:ext cx="421661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spc="200" dirty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黑体" pitchFamily="49" charset="-122"/>
                  <a:ea typeface="黑体" pitchFamily="49" charset="-122"/>
                </a:rPr>
                <a:t>”</a:t>
              </a:r>
              <a:endParaRPr lang="zh-CN" altLang="en-US" sz="8000" spc="2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10800000">
              <a:off x="-1853966" y="428012"/>
              <a:ext cx="1419290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3800" spc="200" dirty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黑体" pitchFamily="49" charset="-122"/>
                  <a:ea typeface="黑体" pitchFamily="49" charset="-122"/>
                </a:rPr>
                <a:t>”</a:t>
              </a:r>
              <a:endParaRPr lang="zh-CN" altLang="en-US" sz="13800" spc="2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31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47482" y="2032022"/>
            <a:ext cx="499628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众筹模式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43764" y="2020058"/>
            <a:ext cx="499628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无限节点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47482" y="4154678"/>
            <a:ext cx="499628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高码率支持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55906" y="4154678"/>
            <a:ext cx="499628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冰点价格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724" y="3009900"/>
            <a:ext cx="2159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8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28298" y="1249094"/>
            <a:ext cx="1017913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众筹模式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TextBox 152"/>
          <p:cNvSpPr txBox="1">
            <a:spLocks noChangeArrowheads="1"/>
          </p:cNvSpPr>
          <p:nvPr/>
        </p:nvSpPr>
        <p:spPr bwMode="auto">
          <a:xfrm>
            <a:off x="1633101" y="2955772"/>
            <a:ext cx="916953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利用赚钱宝硬件，收集用户家中的闲置存储和闲置上行带宽，为客户提供服务。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100Mbps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家庭光纤，每月可获得</a:t>
            </a: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60-90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块钱的收入。上行带宽和存储空间越大，赚取的收入越多。</a:t>
            </a:r>
            <a:endParaRPr lang="zh-CN" altLang="en-US" sz="2000" dirty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5" t="7929" r="9211" b="9167"/>
          <a:stretch/>
        </p:blipFill>
        <p:spPr>
          <a:xfrm>
            <a:off x="5253318" y="4571999"/>
            <a:ext cx="1398494" cy="1452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86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28298" y="1249094"/>
            <a:ext cx="1017913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无限节点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TextBox 152"/>
          <p:cNvSpPr txBox="1">
            <a:spLocks noChangeArrowheads="1"/>
          </p:cNvSpPr>
          <p:nvPr/>
        </p:nvSpPr>
        <p:spPr bwMode="auto">
          <a:xfrm>
            <a:off x="866700" y="2991630"/>
            <a:ext cx="1070233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赚钱宝出货</a:t>
            </a: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30W+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，每一个赚钱宝都是一个小型的</a:t>
            </a: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CDN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加速节点，广泛分布在全国各个角落。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CDN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而言，节点数量是衡量加速效果的重要指标。</a:t>
            </a:r>
            <a:endParaRPr lang="zh-CN" altLang="en-US" sz="2000" dirty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9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5035" y="445612"/>
            <a:ext cx="11114119" cy="4427900"/>
            <a:chOff x="-1853966" y="428012"/>
            <a:chExt cx="12576625" cy="4427900"/>
          </a:xfrm>
        </p:grpSpPr>
        <p:sp>
          <p:nvSpPr>
            <p:cNvPr id="3" name="矩形 2"/>
            <p:cNvSpPr/>
            <p:nvPr/>
          </p:nvSpPr>
          <p:spPr>
            <a:xfrm>
              <a:off x="-795952" y="2432765"/>
              <a:ext cx="11518610" cy="683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spc="200" dirty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什么是</a:t>
              </a:r>
              <a:r>
                <a:rPr lang="en-US" altLang="zh-CN" sz="3200" spc="200" dirty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CDN</a:t>
              </a:r>
              <a:r>
                <a:rPr lang="zh-CN" altLang="en-US" sz="3200" spc="200" dirty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？</a:t>
              </a:r>
              <a:endParaRPr kumimoji="1" lang="zh-CN" altLang="en-US" sz="1600" dirty="0">
                <a:solidFill>
                  <a:schemeClr val="bg1">
                    <a:lumMod val="8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0300998" y="3532473"/>
              <a:ext cx="421661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spc="200" dirty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黑体" pitchFamily="49" charset="-122"/>
                  <a:ea typeface="黑体" pitchFamily="49" charset="-122"/>
                </a:rPr>
                <a:t>”</a:t>
              </a:r>
              <a:endParaRPr lang="zh-CN" altLang="en-US" sz="8000" spc="2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10800000">
              <a:off x="-1853966" y="428012"/>
              <a:ext cx="1419290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3800" spc="200" dirty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黑体" pitchFamily="49" charset="-122"/>
                  <a:ea typeface="黑体" pitchFamily="49" charset="-122"/>
                </a:rPr>
                <a:t>”</a:t>
              </a:r>
              <a:endParaRPr lang="zh-CN" altLang="en-US" sz="13800" spc="2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81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28298" y="1249094"/>
            <a:ext cx="1017913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高码率支持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TextBox 152"/>
          <p:cNvSpPr txBox="1">
            <a:spLocks noChangeArrowheads="1"/>
          </p:cNvSpPr>
          <p:nvPr/>
        </p:nvSpPr>
        <p:spPr bwMode="auto">
          <a:xfrm>
            <a:off x="866700" y="2991630"/>
            <a:ext cx="1070233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赚钱宝数量巨大，且离用户足够近，结合迅雷的下载技术，星域</a:t>
            </a: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CDN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可以支持超高码率的应用场景。如，</a:t>
            </a: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1080P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4K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000" dirty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296449"/>
              </p:ext>
            </p:extLst>
          </p:nvPr>
        </p:nvGraphicFramePr>
        <p:xfrm>
          <a:off x="2153867" y="4715434"/>
          <a:ext cx="81280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59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28298" y="1249094"/>
            <a:ext cx="1017913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冰点价格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TextBox 152"/>
          <p:cNvSpPr txBox="1">
            <a:spLocks noChangeArrowheads="1"/>
          </p:cNvSpPr>
          <p:nvPr/>
        </p:nvSpPr>
        <p:spPr bwMode="auto">
          <a:xfrm>
            <a:off x="866700" y="2991630"/>
            <a:ext cx="1070233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赚钱宝节点的廉价低成本以及带来的质量优势，我们的价格能做到颠覆行业。</a:t>
            </a:r>
            <a:endParaRPr lang="zh-CN" altLang="en-US" sz="2000" dirty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594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4240"/>
          <a:stretch/>
        </p:blipFill>
        <p:spPr>
          <a:xfrm>
            <a:off x="1972235" y="504199"/>
            <a:ext cx="7947669" cy="5466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0238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5035" y="445612"/>
            <a:ext cx="11114119" cy="4427900"/>
            <a:chOff x="-1853966" y="428012"/>
            <a:chExt cx="12576625" cy="4427900"/>
          </a:xfrm>
        </p:grpSpPr>
        <p:sp>
          <p:nvSpPr>
            <p:cNvPr id="3" name="矩形 2"/>
            <p:cNvSpPr/>
            <p:nvPr/>
          </p:nvSpPr>
          <p:spPr>
            <a:xfrm>
              <a:off x="-795952" y="2432765"/>
              <a:ext cx="11518610" cy="683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>
                <a:lnSpc>
                  <a:spcPct val="120000"/>
                </a:lnSpc>
              </a:pPr>
              <a:r>
                <a:rPr lang="en-US" altLang="zh-CN" sz="3200" spc="200" dirty="0" smtClean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CDN</a:t>
              </a:r>
              <a:r>
                <a:rPr lang="zh-CN" altLang="en-US" sz="3200" spc="200" dirty="0" smtClean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常识快速入门</a:t>
              </a:r>
              <a:endParaRPr kumimoji="1" lang="zh-CN" altLang="en-US" sz="1600" dirty="0">
                <a:solidFill>
                  <a:schemeClr val="bg1">
                    <a:lumMod val="8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0300998" y="3532473"/>
              <a:ext cx="421661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spc="200" dirty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黑体" pitchFamily="49" charset="-122"/>
                  <a:ea typeface="黑体" pitchFamily="49" charset="-122"/>
                </a:rPr>
                <a:t>”</a:t>
              </a:r>
              <a:endParaRPr lang="zh-CN" altLang="en-US" sz="8000" spc="2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10800000">
              <a:off x="-1853966" y="428012"/>
              <a:ext cx="1419290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3800" spc="200" dirty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黑体" pitchFamily="49" charset="-122"/>
                  <a:ea typeface="黑体" pitchFamily="49" charset="-122"/>
                </a:rPr>
                <a:t>”</a:t>
              </a:r>
              <a:endParaRPr lang="zh-CN" altLang="en-US" sz="13800" spc="2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6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38580" y="1328411"/>
            <a:ext cx="2145505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计费模式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13693" y="763459"/>
            <a:ext cx="2157411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推流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12069" y="1736390"/>
            <a:ext cx="236065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拉流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79222" y="2723276"/>
            <a:ext cx="242635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卡顿率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80192" y="4100213"/>
            <a:ext cx="236065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SDK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31003" y="2714312"/>
            <a:ext cx="236065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回源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8315" y="3678528"/>
            <a:ext cx="236065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转码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546375" y="3758581"/>
            <a:ext cx="236065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截图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44916" y="4740163"/>
            <a:ext cx="236065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转点播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3470" y="934923"/>
            <a:ext cx="2145505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缓存时间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3469" y="1923818"/>
            <a:ext cx="2145505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防盗链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3468" y="2703322"/>
            <a:ext cx="2145505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码率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8508" y="4653734"/>
            <a:ext cx="3055423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M3U8+TS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31003" y="5038680"/>
            <a:ext cx="236065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旗舰版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31003" y="5874831"/>
            <a:ext cx="236065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极速版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8508" y="5625264"/>
            <a:ext cx="3055423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2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刷新缓存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38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5035" y="445612"/>
            <a:ext cx="11114119" cy="4427900"/>
            <a:chOff x="-1853966" y="428012"/>
            <a:chExt cx="12576625" cy="4427900"/>
          </a:xfrm>
        </p:grpSpPr>
        <p:sp>
          <p:nvSpPr>
            <p:cNvPr id="3" name="矩形 2"/>
            <p:cNvSpPr/>
            <p:nvPr/>
          </p:nvSpPr>
          <p:spPr>
            <a:xfrm>
              <a:off x="-795952" y="2432765"/>
              <a:ext cx="11518610" cy="683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spc="200" dirty="0" smtClean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新人大礼包！</a:t>
              </a:r>
              <a:endParaRPr kumimoji="1" lang="zh-CN" altLang="en-US" sz="1600" dirty="0">
                <a:solidFill>
                  <a:schemeClr val="bg1">
                    <a:lumMod val="8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0300998" y="3532473"/>
              <a:ext cx="421661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spc="200" dirty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黑体" pitchFamily="49" charset="-122"/>
                  <a:ea typeface="黑体" pitchFamily="49" charset="-122"/>
                </a:rPr>
                <a:t>”</a:t>
              </a:r>
              <a:endParaRPr lang="zh-CN" altLang="en-US" sz="8000" spc="2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10800000">
              <a:off x="-1853966" y="428012"/>
              <a:ext cx="1419290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3800" spc="200" dirty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黑体" pitchFamily="49" charset="-122"/>
                  <a:ea typeface="黑体" pitchFamily="49" charset="-122"/>
                </a:rPr>
                <a:t>”</a:t>
              </a:r>
              <a:endParaRPr lang="zh-CN" altLang="en-US" sz="13800" spc="2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761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52"/>
          <p:cNvSpPr txBox="1">
            <a:spLocks noChangeArrowheads="1"/>
          </p:cNvSpPr>
          <p:nvPr/>
        </p:nvSpPr>
        <p:spPr bwMode="auto">
          <a:xfrm>
            <a:off x="346748" y="371354"/>
            <a:ext cx="5749253" cy="646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快速查找文件</a:t>
            </a:r>
            <a:endParaRPr lang="zh-CN" altLang="en-US" sz="2400" dirty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085850" lvl="1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Mac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 err="1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alfred</a:t>
            </a:r>
            <a:endParaRPr lang="zh-CN" altLang="en-US" sz="2000" dirty="0" smtClean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085850" lvl="1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everything</a:t>
            </a:r>
            <a:endParaRPr lang="zh-CN" altLang="en-US" sz="2000" dirty="0" smtClean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书写优美的文档</a:t>
            </a:r>
          </a:p>
          <a:p>
            <a:pPr marL="1085850" lvl="1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Markdown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语法，让你专注于书写而不是排版</a:t>
            </a:r>
          </a:p>
          <a:p>
            <a:pPr marL="1085850" lvl="1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Mac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：马克飞象，跨平台支持印象笔记同步</a:t>
            </a:r>
          </a:p>
          <a:p>
            <a:pPr marL="1085850" lvl="1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：马克飞象，</a:t>
            </a: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Markdown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Pad</a:t>
            </a:r>
            <a:endParaRPr lang="zh-CN" altLang="en-US" sz="2000" dirty="0" smtClean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项目管理工具</a:t>
            </a:r>
          </a:p>
          <a:p>
            <a:pPr marL="1085850" lvl="1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禅道，</a:t>
            </a: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  <a:hlinkClick r:id="rId3"/>
              </a:rPr>
              <a:t>http://10.10.120.120/</a:t>
            </a:r>
            <a:endParaRPr lang="en-US" altLang="zh-CN" sz="2000" dirty="0" smtClean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笔记工具</a:t>
            </a:r>
          </a:p>
          <a:p>
            <a:pPr marL="1085850" lvl="1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印象笔记</a:t>
            </a:r>
          </a:p>
        </p:txBody>
      </p:sp>
      <p:sp>
        <p:nvSpPr>
          <p:cNvPr id="4" name="TextBox 152"/>
          <p:cNvSpPr txBox="1">
            <a:spLocks noChangeArrowheads="1"/>
          </p:cNvSpPr>
          <p:nvPr/>
        </p:nvSpPr>
        <p:spPr bwMode="auto">
          <a:xfrm>
            <a:off x="6598024" y="371354"/>
            <a:ext cx="5462382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思维工具</a:t>
            </a:r>
          </a:p>
          <a:p>
            <a:pPr marL="1085850" lvl="1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Mindjet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MindManager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，思维导图</a:t>
            </a:r>
          </a:p>
          <a:p>
            <a:pPr marL="1085850" lvl="1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Visio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，流程图</a:t>
            </a:r>
          </a:p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表达工具</a:t>
            </a:r>
          </a:p>
          <a:p>
            <a:pPr marL="1085850" lvl="1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 dirty="0" err="1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Axure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，交互稿</a:t>
            </a:r>
          </a:p>
          <a:p>
            <a:pPr marL="1085850" lvl="1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 dirty="0" err="1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LiceCap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，录制</a:t>
            </a: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GIF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动画</a:t>
            </a:r>
          </a:p>
        </p:txBody>
      </p:sp>
    </p:spTree>
    <p:extLst>
      <p:ext uri="{BB962C8B-B14F-4D97-AF65-F5344CB8AC3E}">
        <p14:creationId xmlns:p14="http://schemas.microsoft.com/office/powerpoint/2010/main" val="16842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5035" y="445612"/>
            <a:ext cx="11114119" cy="4427900"/>
            <a:chOff x="-1853966" y="428012"/>
            <a:chExt cx="12576625" cy="4427900"/>
          </a:xfrm>
        </p:grpSpPr>
        <p:sp>
          <p:nvSpPr>
            <p:cNvPr id="3" name="矩形 2"/>
            <p:cNvSpPr/>
            <p:nvPr/>
          </p:nvSpPr>
          <p:spPr>
            <a:xfrm>
              <a:off x="-795952" y="2432765"/>
              <a:ext cx="11518610" cy="683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spc="200" dirty="0" smtClean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谢谢！</a:t>
              </a:r>
              <a:endParaRPr kumimoji="1" lang="zh-CN" altLang="en-US" sz="1600" dirty="0">
                <a:solidFill>
                  <a:schemeClr val="bg1">
                    <a:lumMod val="8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0300998" y="3532473"/>
              <a:ext cx="421661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spc="200" dirty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黑体" pitchFamily="49" charset="-122"/>
                  <a:ea typeface="黑体" pitchFamily="49" charset="-122"/>
                </a:rPr>
                <a:t>”</a:t>
              </a:r>
              <a:endParaRPr lang="zh-CN" altLang="en-US" sz="8000" spc="2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10800000">
              <a:off x="-1853966" y="428012"/>
              <a:ext cx="1419290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3800" spc="200" dirty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黑体" pitchFamily="49" charset="-122"/>
                  <a:ea typeface="黑体" pitchFamily="49" charset="-122"/>
                </a:rPr>
                <a:t>”</a:t>
              </a:r>
              <a:endParaRPr lang="zh-CN" altLang="en-US" sz="13800" spc="2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53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>
            <a:spLocks/>
          </p:cNvSpPr>
          <p:nvPr/>
        </p:nvSpPr>
        <p:spPr bwMode="auto">
          <a:xfrm>
            <a:off x="407988" y="163514"/>
            <a:ext cx="619125" cy="630239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rgbClr val="0070C0">
              <a:alpha val="89804"/>
            </a:srgbClr>
          </a:solidFill>
          <a:ln>
            <a:noFill/>
          </a:ln>
          <a:extLst/>
        </p:spPr>
        <p:txBody>
          <a:bodyPr lIns="91436" tIns="45719" rIns="91436" bIns="45719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6" name="直接连接符 11"/>
          <p:cNvCxnSpPr>
            <a:cxnSpLocks noChangeShapeType="1"/>
          </p:cNvCxnSpPr>
          <p:nvPr/>
        </p:nvCxnSpPr>
        <p:spPr bwMode="auto">
          <a:xfrm flipH="1">
            <a:off x="648437" y="590090"/>
            <a:ext cx="338139" cy="395287"/>
          </a:xfrm>
          <a:prstGeom prst="line">
            <a:avLst/>
          </a:prstGeom>
          <a:noFill/>
          <a:ln w="6350" cmpd="sng">
            <a:solidFill>
              <a:srgbClr val="0070C0">
                <a:alpha val="50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文本框 12"/>
          <p:cNvSpPr txBox="1">
            <a:spLocks noChangeArrowheads="1"/>
          </p:cNvSpPr>
          <p:nvPr/>
        </p:nvSpPr>
        <p:spPr bwMode="auto">
          <a:xfrm>
            <a:off x="368301" y="247650"/>
            <a:ext cx="588963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24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57289" y="329633"/>
            <a:ext cx="2159557" cy="523218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什么是</a:t>
            </a:r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CDN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？</a:t>
            </a:r>
          </a:p>
        </p:txBody>
      </p:sp>
      <p:sp>
        <p:nvSpPr>
          <p:cNvPr id="56" name="TextBox 152"/>
          <p:cNvSpPr txBox="1">
            <a:spLocks noChangeArrowheads="1"/>
          </p:cNvSpPr>
          <p:nvPr/>
        </p:nvSpPr>
        <p:spPr bwMode="auto">
          <a:xfrm>
            <a:off x="1157289" y="1729715"/>
            <a:ext cx="9600052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CDN</a:t>
            </a:r>
            <a:r>
              <a:rPr lang="zh-CN" altLang="en-US" sz="2000" dirty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，全称</a:t>
            </a:r>
            <a:r>
              <a:rPr lang="en-US" altLang="zh-CN" sz="2000" dirty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Content Delivery Network</a:t>
            </a:r>
            <a:r>
              <a:rPr lang="zh-CN" altLang="en-US" sz="2000" dirty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，内容分发网络。</a:t>
            </a:r>
          </a:p>
          <a:p>
            <a:pPr algn="just">
              <a:lnSpc>
                <a:spcPct val="150000"/>
              </a:lnSpc>
            </a:pPr>
            <a:endParaRPr lang="zh-CN" altLang="en-US" sz="2000" dirty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即在现有的</a:t>
            </a:r>
            <a:r>
              <a:rPr lang="en-US" altLang="zh-CN" sz="2000" dirty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Internet</a:t>
            </a:r>
            <a:r>
              <a:rPr lang="zh-CN" altLang="en-US" sz="2000" dirty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增加一层新的网络架构，将网站的内容发布到最接近用户的网络“边缘”，使用户就近取得所需内容，解决 </a:t>
            </a:r>
            <a:r>
              <a:rPr lang="en-US" altLang="zh-CN" sz="2000" dirty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Internet</a:t>
            </a:r>
            <a:r>
              <a:rPr lang="zh-CN" altLang="en-US" sz="2000" dirty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网络拥挤的状况，提高用户访问网站的响应速度。</a:t>
            </a:r>
          </a:p>
          <a:p>
            <a:pPr algn="just">
              <a:lnSpc>
                <a:spcPct val="150000"/>
              </a:lnSpc>
            </a:pPr>
            <a:endParaRPr lang="zh-CN" altLang="en-US" sz="2000" dirty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70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503076" cy="6858000"/>
          </a:xfrm>
          <a:prstGeom prst="rect">
            <a:avLst/>
          </a:prstGeom>
        </p:spPr>
      </p:pic>
      <p:sp>
        <p:nvSpPr>
          <p:cNvPr id="8" name="TextBox 152"/>
          <p:cNvSpPr txBox="1">
            <a:spLocks noChangeArrowheads="1"/>
          </p:cNvSpPr>
          <p:nvPr/>
        </p:nvSpPr>
        <p:spPr bwMode="auto">
          <a:xfrm>
            <a:off x="6475749" y="314157"/>
            <a:ext cx="5076069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没有</a:t>
            </a:r>
            <a:r>
              <a:rPr lang="en-US" altLang="zh-CN" sz="28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CDN</a:t>
            </a:r>
            <a:r>
              <a:rPr lang="zh-CN" altLang="en-US" sz="28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的时代</a:t>
            </a:r>
          </a:p>
          <a:p>
            <a:pPr algn="just">
              <a:lnSpc>
                <a:spcPct val="150000"/>
              </a:lnSpc>
            </a:pPr>
            <a:endParaRPr lang="zh-CN" altLang="en-US" sz="2000" dirty="0" smtClean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爱奇艺的服务器在北京，全国各地的用户去看爱奇艺的视频时，都需要直接向远在北京的服务器请求资源。</a:t>
            </a:r>
          </a:p>
          <a:p>
            <a:pPr algn="just">
              <a:lnSpc>
                <a:spcPct val="150000"/>
              </a:lnSpc>
            </a:pPr>
            <a:endParaRPr lang="zh-CN" altLang="en-US" sz="2000" dirty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75749" y="3361145"/>
            <a:ext cx="535766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问题：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1800" dirty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慢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1800" dirty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忙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1800" dirty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贵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1800" dirty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险</a:t>
            </a:r>
            <a:endParaRPr lang="zh-CN" altLang="en-US" sz="1800" dirty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623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52"/>
          <p:cNvSpPr txBox="1">
            <a:spLocks noChangeArrowheads="1"/>
          </p:cNvSpPr>
          <p:nvPr/>
        </p:nvSpPr>
        <p:spPr bwMode="auto">
          <a:xfrm>
            <a:off x="6475749" y="498823"/>
            <a:ext cx="5076069" cy="35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CDN</a:t>
            </a:r>
            <a:r>
              <a:rPr lang="zh-CN" altLang="en-US" sz="28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时代</a:t>
            </a:r>
          </a:p>
          <a:p>
            <a:pPr algn="just">
              <a:lnSpc>
                <a:spcPct val="150000"/>
              </a:lnSpc>
            </a:pPr>
            <a:endParaRPr lang="zh-CN" altLang="en-US" sz="2000" dirty="0" smtClean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将内容提前放到全国各地，当有用户再次播放爱奇艺的视频时，直接向在就近的城市请求内容。</a:t>
            </a:r>
          </a:p>
          <a:p>
            <a:pPr algn="just">
              <a:lnSpc>
                <a:spcPct val="150000"/>
              </a:lnSpc>
            </a:pPr>
            <a:endParaRPr lang="zh-CN" altLang="en-US" sz="2000" dirty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2000" dirty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55388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475749" y="3429000"/>
            <a:ext cx="6096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好处：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1800" dirty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快了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1800" dirty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轻松了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1800" dirty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便宜了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1800" dirty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安全了</a:t>
            </a:r>
            <a:endParaRPr lang="zh-CN" altLang="en-US" sz="1800" dirty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308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5035" y="445612"/>
            <a:ext cx="11114119" cy="4427900"/>
            <a:chOff x="-1853966" y="428012"/>
            <a:chExt cx="12576625" cy="4427900"/>
          </a:xfrm>
        </p:grpSpPr>
        <p:sp>
          <p:nvSpPr>
            <p:cNvPr id="3" name="矩形 2"/>
            <p:cNvSpPr/>
            <p:nvPr/>
          </p:nvSpPr>
          <p:spPr>
            <a:xfrm>
              <a:off x="-795952" y="2432765"/>
              <a:ext cx="11518610" cy="683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spc="200" dirty="0" smtClean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什么时候需要使用</a:t>
              </a:r>
              <a:r>
                <a:rPr lang="en-US" altLang="zh-CN" sz="3200" spc="200" dirty="0" smtClean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CDN</a:t>
              </a:r>
              <a:r>
                <a:rPr lang="zh-CN" altLang="en-US" sz="3200" spc="200" dirty="0" smtClean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？</a:t>
              </a:r>
              <a:endParaRPr kumimoji="1" lang="zh-CN" altLang="en-US" sz="1600" dirty="0">
                <a:solidFill>
                  <a:schemeClr val="bg1">
                    <a:lumMod val="8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0300998" y="3532473"/>
              <a:ext cx="421661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spc="200" dirty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黑体" pitchFamily="49" charset="-122"/>
                  <a:ea typeface="黑体" pitchFamily="49" charset="-122"/>
                </a:rPr>
                <a:t>”</a:t>
              </a:r>
              <a:endParaRPr lang="zh-CN" altLang="en-US" sz="8000" spc="2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10800000">
              <a:off x="-1853966" y="428012"/>
              <a:ext cx="1419290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3800" spc="200" dirty="0"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  <a:latin typeface="黑体" pitchFamily="49" charset="-122"/>
                  <a:ea typeface="黑体" pitchFamily="49" charset="-122"/>
                </a:rPr>
                <a:t>”</a:t>
              </a:r>
              <a:endParaRPr lang="zh-CN" altLang="en-US" sz="13800" spc="2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05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>
            <a:spLocks/>
          </p:cNvSpPr>
          <p:nvPr/>
        </p:nvSpPr>
        <p:spPr bwMode="auto">
          <a:xfrm>
            <a:off x="407988" y="163514"/>
            <a:ext cx="619125" cy="630239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rgbClr val="0070C0">
              <a:alpha val="89804"/>
            </a:srgbClr>
          </a:solidFill>
          <a:ln>
            <a:noFill/>
          </a:ln>
          <a:extLst/>
        </p:spPr>
        <p:txBody>
          <a:bodyPr lIns="91436" tIns="45719" rIns="91436" bIns="45719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2" name="直接连接符 11"/>
          <p:cNvCxnSpPr>
            <a:cxnSpLocks noChangeShapeType="1"/>
          </p:cNvCxnSpPr>
          <p:nvPr/>
        </p:nvCxnSpPr>
        <p:spPr bwMode="auto">
          <a:xfrm flipH="1">
            <a:off x="648437" y="590090"/>
            <a:ext cx="338139" cy="395287"/>
          </a:xfrm>
          <a:prstGeom prst="line">
            <a:avLst/>
          </a:prstGeom>
          <a:noFill/>
          <a:ln w="6350" cmpd="sng">
            <a:solidFill>
              <a:srgbClr val="0070C0">
                <a:alpha val="50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文本框 12"/>
          <p:cNvSpPr txBox="1">
            <a:spLocks noChangeArrowheads="1"/>
          </p:cNvSpPr>
          <p:nvPr/>
        </p:nvSpPr>
        <p:spPr bwMode="auto">
          <a:xfrm>
            <a:off x="368301" y="247650"/>
            <a:ext cx="588963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57289" y="329633"/>
            <a:ext cx="3954921" cy="523218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什么时候需要使用</a:t>
            </a:r>
            <a:r>
              <a:rPr lang="en-US" altLang="zh-CN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CDN</a:t>
            </a:r>
            <a:r>
              <a:rPr lang="zh-CN" altLang="en-US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？</a:t>
            </a:r>
            <a:endParaRPr lang="zh-CN" altLang="en-US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645254" y="1804781"/>
            <a:ext cx="3594118" cy="3552825"/>
            <a:chOff x="645254" y="1804781"/>
            <a:chExt cx="3594118" cy="3552825"/>
          </a:xfrm>
        </p:grpSpPr>
        <p:sp>
          <p:nvSpPr>
            <p:cNvPr id="7" name="Freeform 312"/>
            <p:cNvSpPr>
              <a:spLocks/>
            </p:cNvSpPr>
            <p:nvPr/>
          </p:nvSpPr>
          <p:spPr bwMode="auto">
            <a:xfrm>
              <a:off x="1807321" y="4132055"/>
              <a:ext cx="1225551" cy="1225551"/>
            </a:xfrm>
            <a:custGeom>
              <a:avLst/>
              <a:gdLst>
                <a:gd name="T0" fmla="*/ 772 w 772"/>
                <a:gd name="T1" fmla="*/ 406 h 772"/>
                <a:gd name="T2" fmla="*/ 764 w 772"/>
                <a:gd name="T3" fmla="*/ 463 h 772"/>
                <a:gd name="T4" fmla="*/ 749 w 772"/>
                <a:gd name="T5" fmla="*/ 518 h 772"/>
                <a:gd name="T6" fmla="*/ 725 w 772"/>
                <a:gd name="T7" fmla="*/ 569 h 772"/>
                <a:gd name="T8" fmla="*/ 696 w 772"/>
                <a:gd name="T9" fmla="*/ 616 h 772"/>
                <a:gd name="T10" fmla="*/ 659 w 772"/>
                <a:gd name="T11" fmla="*/ 659 h 772"/>
                <a:gd name="T12" fmla="*/ 618 w 772"/>
                <a:gd name="T13" fmla="*/ 695 h 772"/>
                <a:gd name="T14" fmla="*/ 571 w 772"/>
                <a:gd name="T15" fmla="*/ 725 h 772"/>
                <a:gd name="T16" fmla="*/ 519 w 772"/>
                <a:gd name="T17" fmla="*/ 748 h 772"/>
                <a:gd name="T18" fmla="*/ 465 w 772"/>
                <a:gd name="T19" fmla="*/ 764 h 772"/>
                <a:gd name="T20" fmla="*/ 406 w 772"/>
                <a:gd name="T21" fmla="*/ 771 h 772"/>
                <a:gd name="T22" fmla="*/ 366 w 772"/>
                <a:gd name="T23" fmla="*/ 771 h 772"/>
                <a:gd name="T24" fmla="*/ 309 w 772"/>
                <a:gd name="T25" fmla="*/ 764 h 772"/>
                <a:gd name="T26" fmla="*/ 254 w 772"/>
                <a:gd name="T27" fmla="*/ 748 h 772"/>
                <a:gd name="T28" fmla="*/ 203 w 772"/>
                <a:gd name="T29" fmla="*/ 725 h 772"/>
                <a:gd name="T30" fmla="*/ 156 w 772"/>
                <a:gd name="T31" fmla="*/ 695 h 772"/>
                <a:gd name="T32" fmla="*/ 113 w 772"/>
                <a:gd name="T33" fmla="*/ 659 h 772"/>
                <a:gd name="T34" fmla="*/ 77 w 772"/>
                <a:gd name="T35" fmla="*/ 616 h 772"/>
                <a:gd name="T36" fmla="*/ 47 w 772"/>
                <a:gd name="T37" fmla="*/ 569 h 772"/>
                <a:gd name="T38" fmla="*/ 24 w 772"/>
                <a:gd name="T39" fmla="*/ 518 h 772"/>
                <a:gd name="T40" fmla="*/ 8 w 772"/>
                <a:gd name="T41" fmla="*/ 463 h 772"/>
                <a:gd name="T42" fmla="*/ 1 w 772"/>
                <a:gd name="T43" fmla="*/ 406 h 772"/>
                <a:gd name="T44" fmla="*/ 1 w 772"/>
                <a:gd name="T45" fmla="*/ 366 h 772"/>
                <a:gd name="T46" fmla="*/ 8 w 772"/>
                <a:gd name="T47" fmla="*/ 309 h 772"/>
                <a:gd name="T48" fmla="*/ 24 w 772"/>
                <a:gd name="T49" fmla="*/ 254 h 772"/>
                <a:gd name="T50" fmla="*/ 47 w 772"/>
                <a:gd name="T51" fmla="*/ 202 h 772"/>
                <a:gd name="T52" fmla="*/ 77 w 772"/>
                <a:gd name="T53" fmla="*/ 155 h 772"/>
                <a:gd name="T54" fmla="*/ 113 w 772"/>
                <a:gd name="T55" fmla="*/ 113 h 772"/>
                <a:gd name="T56" fmla="*/ 156 w 772"/>
                <a:gd name="T57" fmla="*/ 76 h 772"/>
                <a:gd name="T58" fmla="*/ 203 w 772"/>
                <a:gd name="T59" fmla="*/ 47 h 772"/>
                <a:gd name="T60" fmla="*/ 254 w 772"/>
                <a:gd name="T61" fmla="*/ 24 h 772"/>
                <a:gd name="T62" fmla="*/ 309 w 772"/>
                <a:gd name="T63" fmla="*/ 8 h 772"/>
                <a:gd name="T64" fmla="*/ 366 w 772"/>
                <a:gd name="T65" fmla="*/ 1 h 772"/>
                <a:gd name="T66" fmla="*/ 406 w 772"/>
                <a:gd name="T67" fmla="*/ 1 h 772"/>
                <a:gd name="T68" fmla="*/ 465 w 772"/>
                <a:gd name="T69" fmla="*/ 8 h 772"/>
                <a:gd name="T70" fmla="*/ 519 w 772"/>
                <a:gd name="T71" fmla="*/ 24 h 772"/>
                <a:gd name="T72" fmla="*/ 571 w 772"/>
                <a:gd name="T73" fmla="*/ 47 h 772"/>
                <a:gd name="T74" fmla="*/ 618 w 772"/>
                <a:gd name="T75" fmla="*/ 76 h 772"/>
                <a:gd name="T76" fmla="*/ 659 w 772"/>
                <a:gd name="T77" fmla="*/ 113 h 772"/>
                <a:gd name="T78" fmla="*/ 696 w 772"/>
                <a:gd name="T79" fmla="*/ 155 h 772"/>
                <a:gd name="T80" fmla="*/ 725 w 772"/>
                <a:gd name="T81" fmla="*/ 202 h 772"/>
                <a:gd name="T82" fmla="*/ 749 w 772"/>
                <a:gd name="T83" fmla="*/ 254 h 772"/>
                <a:gd name="T84" fmla="*/ 764 w 772"/>
                <a:gd name="T85" fmla="*/ 309 h 772"/>
                <a:gd name="T86" fmla="*/ 772 w 772"/>
                <a:gd name="T87" fmla="*/ 366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72" h="772">
                  <a:moveTo>
                    <a:pt x="772" y="385"/>
                  </a:moveTo>
                  <a:lnTo>
                    <a:pt x="772" y="385"/>
                  </a:lnTo>
                  <a:lnTo>
                    <a:pt x="772" y="406"/>
                  </a:lnTo>
                  <a:lnTo>
                    <a:pt x="770" y="425"/>
                  </a:lnTo>
                  <a:lnTo>
                    <a:pt x="768" y="445"/>
                  </a:lnTo>
                  <a:lnTo>
                    <a:pt x="764" y="463"/>
                  </a:lnTo>
                  <a:lnTo>
                    <a:pt x="760" y="482"/>
                  </a:lnTo>
                  <a:lnTo>
                    <a:pt x="755" y="501"/>
                  </a:lnTo>
                  <a:lnTo>
                    <a:pt x="749" y="518"/>
                  </a:lnTo>
                  <a:lnTo>
                    <a:pt x="743" y="536"/>
                  </a:lnTo>
                  <a:lnTo>
                    <a:pt x="735" y="553"/>
                  </a:lnTo>
                  <a:lnTo>
                    <a:pt x="725" y="569"/>
                  </a:lnTo>
                  <a:lnTo>
                    <a:pt x="716" y="585"/>
                  </a:lnTo>
                  <a:lnTo>
                    <a:pt x="706" y="601"/>
                  </a:lnTo>
                  <a:lnTo>
                    <a:pt x="696" y="616"/>
                  </a:lnTo>
                  <a:lnTo>
                    <a:pt x="684" y="631"/>
                  </a:lnTo>
                  <a:lnTo>
                    <a:pt x="672" y="645"/>
                  </a:lnTo>
                  <a:lnTo>
                    <a:pt x="659" y="659"/>
                  </a:lnTo>
                  <a:lnTo>
                    <a:pt x="646" y="671"/>
                  </a:lnTo>
                  <a:lnTo>
                    <a:pt x="632" y="684"/>
                  </a:lnTo>
                  <a:lnTo>
                    <a:pt x="618" y="695"/>
                  </a:lnTo>
                  <a:lnTo>
                    <a:pt x="602" y="706"/>
                  </a:lnTo>
                  <a:lnTo>
                    <a:pt x="587" y="716"/>
                  </a:lnTo>
                  <a:lnTo>
                    <a:pt x="571" y="725"/>
                  </a:lnTo>
                  <a:lnTo>
                    <a:pt x="554" y="734"/>
                  </a:lnTo>
                  <a:lnTo>
                    <a:pt x="537" y="741"/>
                  </a:lnTo>
                  <a:lnTo>
                    <a:pt x="519" y="748"/>
                  </a:lnTo>
                  <a:lnTo>
                    <a:pt x="501" y="755"/>
                  </a:lnTo>
                  <a:lnTo>
                    <a:pt x="483" y="759"/>
                  </a:lnTo>
                  <a:lnTo>
                    <a:pt x="465" y="764"/>
                  </a:lnTo>
                  <a:lnTo>
                    <a:pt x="445" y="767"/>
                  </a:lnTo>
                  <a:lnTo>
                    <a:pt x="426" y="770"/>
                  </a:lnTo>
                  <a:lnTo>
                    <a:pt x="406" y="771"/>
                  </a:lnTo>
                  <a:lnTo>
                    <a:pt x="387" y="772"/>
                  </a:lnTo>
                  <a:lnTo>
                    <a:pt x="387" y="772"/>
                  </a:lnTo>
                  <a:lnTo>
                    <a:pt x="366" y="771"/>
                  </a:lnTo>
                  <a:lnTo>
                    <a:pt x="347" y="770"/>
                  </a:lnTo>
                  <a:lnTo>
                    <a:pt x="327" y="767"/>
                  </a:lnTo>
                  <a:lnTo>
                    <a:pt x="309" y="764"/>
                  </a:lnTo>
                  <a:lnTo>
                    <a:pt x="289" y="759"/>
                  </a:lnTo>
                  <a:lnTo>
                    <a:pt x="271" y="755"/>
                  </a:lnTo>
                  <a:lnTo>
                    <a:pt x="254" y="748"/>
                  </a:lnTo>
                  <a:lnTo>
                    <a:pt x="236" y="741"/>
                  </a:lnTo>
                  <a:lnTo>
                    <a:pt x="220" y="734"/>
                  </a:lnTo>
                  <a:lnTo>
                    <a:pt x="203" y="725"/>
                  </a:lnTo>
                  <a:lnTo>
                    <a:pt x="186" y="716"/>
                  </a:lnTo>
                  <a:lnTo>
                    <a:pt x="170" y="706"/>
                  </a:lnTo>
                  <a:lnTo>
                    <a:pt x="156" y="695"/>
                  </a:lnTo>
                  <a:lnTo>
                    <a:pt x="141" y="684"/>
                  </a:lnTo>
                  <a:lnTo>
                    <a:pt x="127" y="671"/>
                  </a:lnTo>
                  <a:lnTo>
                    <a:pt x="113" y="659"/>
                  </a:lnTo>
                  <a:lnTo>
                    <a:pt x="101" y="645"/>
                  </a:lnTo>
                  <a:lnTo>
                    <a:pt x="88" y="631"/>
                  </a:lnTo>
                  <a:lnTo>
                    <a:pt x="77" y="616"/>
                  </a:lnTo>
                  <a:lnTo>
                    <a:pt x="66" y="601"/>
                  </a:lnTo>
                  <a:lnTo>
                    <a:pt x="56" y="585"/>
                  </a:lnTo>
                  <a:lnTo>
                    <a:pt x="47" y="569"/>
                  </a:lnTo>
                  <a:lnTo>
                    <a:pt x="39" y="553"/>
                  </a:lnTo>
                  <a:lnTo>
                    <a:pt x="31" y="536"/>
                  </a:lnTo>
                  <a:lnTo>
                    <a:pt x="24" y="518"/>
                  </a:lnTo>
                  <a:lnTo>
                    <a:pt x="18" y="501"/>
                  </a:lnTo>
                  <a:lnTo>
                    <a:pt x="13" y="482"/>
                  </a:lnTo>
                  <a:lnTo>
                    <a:pt x="8" y="463"/>
                  </a:lnTo>
                  <a:lnTo>
                    <a:pt x="5" y="445"/>
                  </a:lnTo>
                  <a:lnTo>
                    <a:pt x="2" y="425"/>
                  </a:lnTo>
                  <a:lnTo>
                    <a:pt x="1" y="406"/>
                  </a:lnTo>
                  <a:lnTo>
                    <a:pt x="0" y="385"/>
                  </a:lnTo>
                  <a:lnTo>
                    <a:pt x="0" y="385"/>
                  </a:lnTo>
                  <a:lnTo>
                    <a:pt x="1" y="366"/>
                  </a:lnTo>
                  <a:lnTo>
                    <a:pt x="2" y="346"/>
                  </a:lnTo>
                  <a:lnTo>
                    <a:pt x="5" y="327"/>
                  </a:lnTo>
                  <a:lnTo>
                    <a:pt x="8" y="309"/>
                  </a:lnTo>
                  <a:lnTo>
                    <a:pt x="13" y="289"/>
                  </a:lnTo>
                  <a:lnTo>
                    <a:pt x="18" y="271"/>
                  </a:lnTo>
                  <a:lnTo>
                    <a:pt x="24" y="254"/>
                  </a:lnTo>
                  <a:lnTo>
                    <a:pt x="31" y="235"/>
                  </a:lnTo>
                  <a:lnTo>
                    <a:pt x="39" y="218"/>
                  </a:lnTo>
                  <a:lnTo>
                    <a:pt x="47" y="202"/>
                  </a:lnTo>
                  <a:lnTo>
                    <a:pt x="56" y="186"/>
                  </a:lnTo>
                  <a:lnTo>
                    <a:pt x="66" y="170"/>
                  </a:lnTo>
                  <a:lnTo>
                    <a:pt x="77" y="155"/>
                  </a:lnTo>
                  <a:lnTo>
                    <a:pt x="88" y="140"/>
                  </a:lnTo>
                  <a:lnTo>
                    <a:pt x="101" y="127"/>
                  </a:lnTo>
                  <a:lnTo>
                    <a:pt x="113" y="113"/>
                  </a:lnTo>
                  <a:lnTo>
                    <a:pt x="127" y="100"/>
                  </a:lnTo>
                  <a:lnTo>
                    <a:pt x="141" y="88"/>
                  </a:lnTo>
                  <a:lnTo>
                    <a:pt x="156" y="76"/>
                  </a:lnTo>
                  <a:lnTo>
                    <a:pt x="170" y="66"/>
                  </a:lnTo>
                  <a:lnTo>
                    <a:pt x="186" y="56"/>
                  </a:lnTo>
                  <a:lnTo>
                    <a:pt x="203" y="47"/>
                  </a:lnTo>
                  <a:lnTo>
                    <a:pt x="220" y="37"/>
                  </a:lnTo>
                  <a:lnTo>
                    <a:pt x="236" y="31"/>
                  </a:lnTo>
                  <a:lnTo>
                    <a:pt x="254" y="24"/>
                  </a:lnTo>
                  <a:lnTo>
                    <a:pt x="271" y="17"/>
                  </a:lnTo>
                  <a:lnTo>
                    <a:pt x="289" y="12"/>
                  </a:lnTo>
                  <a:lnTo>
                    <a:pt x="309" y="8"/>
                  </a:lnTo>
                  <a:lnTo>
                    <a:pt x="327" y="4"/>
                  </a:lnTo>
                  <a:lnTo>
                    <a:pt x="347" y="2"/>
                  </a:lnTo>
                  <a:lnTo>
                    <a:pt x="366" y="1"/>
                  </a:lnTo>
                  <a:lnTo>
                    <a:pt x="387" y="0"/>
                  </a:lnTo>
                  <a:lnTo>
                    <a:pt x="387" y="0"/>
                  </a:lnTo>
                  <a:lnTo>
                    <a:pt x="406" y="1"/>
                  </a:lnTo>
                  <a:lnTo>
                    <a:pt x="426" y="2"/>
                  </a:lnTo>
                  <a:lnTo>
                    <a:pt x="445" y="4"/>
                  </a:lnTo>
                  <a:lnTo>
                    <a:pt x="465" y="8"/>
                  </a:lnTo>
                  <a:lnTo>
                    <a:pt x="483" y="12"/>
                  </a:lnTo>
                  <a:lnTo>
                    <a:pt x="501" y="17"/>
                  </a:lnTo>
                  <a:lnTo>
                    <a:pt x="519" y="24"/>
                  </a:lnTo>
                  <a:lnTo>
                    <a:pt x="537" y="31"/>
                  </a:lnTo>
                  <a:lnTo>
                    <a:pt x="554" y="37"/>
                  </a:lnTo>
                  <a:lnTo>
                    <a:pt x="571" y="47"/>
                  </a:lnTo>
                  <a:lnTo>
                    <a:pt x="587" y="56"/>
                  </a:lnTo>
                  <a:lnTo>
                    <a:pt x="602" y="66"/>
                  </a:lnTo>
                  <a:lnTo>
                    <a:pt x="618" y="76"/>
                  </a:lnTo>
                  <a:lnTo>
                    <a:pt x="632" y="88"/>
                  </a:lnTo>
                  <a:lnTo>
                    <a:pt x="646" y="100"/>
                  </a:lnTo>
                  <a:lnTo>
                    <a:pt x="659" y="113"/>
                  </a:lnTo>
                  <a:lnTo>
                    <a:pt x="672" y="127"/>
                  </a:lnTo>
                  <a:lnTo>
                    <a:pt x="684" y="140"/>
                  </a:lnTo>
                  <a:lnTo>
                    <a:pt x="696" y="155"/>
                  </a:lnTo>
                  <a:lnTo>
                    <a:pt x="706" y="170"/>
                  </a:lnTo>
                  <a:lnTo>
                    <a:pt x="716" y="186"/>
                  </a:lnTo>
                  <a:lnTo>
                    <a:pt x="725" y="202"/>
                  </a:lnTo>
                  <a:lnTo>
                    <a:pt x="735" y="218"/>
                  </a:lnTo>
                  <a:lnTo>
                    <a:pt x="743" y="235"/>
                  </a:lnTo>
                  <a:lnTo>
                    <a:pt x="749" y="254"/>
                  </a:lnTo>
                  <a:lnTo>
                    <a:pt x="755" y="271"/>
                  </a:lnTo>
                  <a:lnTo>
                    <a:pt x="760" y="289"/>
                  </a:lnTo>
                  <a:lnTo>
                    <a:pt x="764" y="309"/>
                  </a:lnTo>
                  <a:lnTo>
                    <a:pt x="768" y="327"/>
                  </a:lnTo>
                  <a:lnTo>
                    <a:pt x="770" y="346"/>
                  </a:lnTo>
                  <a:lnTo>
                    <a:pt x="772" y="366"/>
                  </a:lnTo>
                  <a:lnTo>
                    <a:pt x="772" y="385"/>
                  </a:lnTo>
                  <a:lnTo>
                    <a:pt x="772" y="385"/>
                  </a:lnTo>
                  <a:close/>
                </a:path>
              </a:pathLst>
            </a:custGeom>
            <a:solidFill>
              <a:schemeClr val="bg1">
                <a:alpha val="10001"/>
              </a:schemeClr>
            </a:solidFill>
            <a:ln w="10160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91436" tIns="45719" rIns="91436" bIns="45719"/>
            <a:lstStyle/>
            <a:p>
              <a:endParaRPr lang="zh-CN" altLang="en-US">
                <a:solidFill>
                  <a:prstClr val="black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8" name="Freeform 313"/>
            <p:cNvSpPr>
              <a:spLocks/>
            </p:cNvSpPr>
            <p:nvPr/>
          </p:nvSpPr>
          <p:spPr bwMode="auto">
            <a:xfrm>
              <a:off x="648447" y="2971609"/>
              <a:ext cx="1225551" cy="1223963"/>
            </a:xfrm>
            <a:custGeom>
              <a:avLst/>
              <a:gdLst>
                <a:gd name="T0" fmla="*/ 771 w 772"/>
                <a:gd name="T1" fmla="*/ 405 h 771"/>
                <a:gd name="T2" fmla="*/ 764 w 772"/>
                <a:gd name="T3" fmla="*/ 463 h 771"/>
                <a:gd name="T4" fmla="*/ 748 w 772"/>
                <a:gd name="T5" fmla="*/ 518 h 771"/>
                <a:gd name="T6" fmla="*/ 725 w 772"/>
                <a:gd name="T7" fmla="*/ 569 h 771"/>
                <a:gd name="T8" fmla="*/ 696 w 772"/>
                <a:gd name="T9" fmla="*/ 616 h 771"/>
                <a:gd name="T10" fmla="*/ 659 w 772"/>
                <a:gd name="T11" fmla="*/ 657 h 771"/>
                <a:gd name="T12" fmla="*/ 617 w 772"/>
                <a:gd name="T13" fmla="*/ 694 h 771"/>
                <a:gd name="T14" fmla="*/ 570 w 772"/>
                <a:gd name="T15" fmla="*/ 725 h 771"/>
                <a:gd name="T16" fmla="*/ 518 w 772"/>
                <a:gd name="T17" fmla="*/ 748 h 771"/>
                <a:gd name="T18" fmla="*/ 463 w 772"/>
                <a:gd name="T19" fmla="*/ 763 h 771"/>
                <a:gd name="T20" fmla="*/ 406 w 772"/>
                <a:gd name="T21" fmla="*/ 771 h 771"/>
                <a:gd name="T22" fmla="*/ 366 w 772"/>
                <a:gd name="T23" fmla="*/ 771 h 771"/>
                <a:gd name="T24" fmla="*/ 308 w 772"/>
                <a:gd name="T25" fmla="*/ 763 h 771"/>
                <a:gd name="T26" fmla="*/ 253 w 772"/>
                <a:gd name="T27" fmla="*/ 748 h 771"/>
                <a:gd name="T28" fmla="*/ 201 w 772"/>
                <a:gd name="T29" fmla="*/ 725 h 771"/>
                <a:gd name="T30" fmla="*/ 154 w 772"/>
                <a:gd name="T31" fmla="*/ 694 h 771"/>
                <a:gd name="T32" fmla="*/ 113 w 772"/>
                <a:gd name="T33" fmla="*/ 657 h 771"/>
                <a:gd name="T34" fmla="*/ 77 w 772"/>
                <a:gd name="T35" fmla="*/ 616 h 771"/>
                <a:gd name="T36" fmla="*/ 47 w 772"/>
                <a:gd name="T37" fmla="*/ 569 h 771"/>
                <a:gd name="T38" fmla="*/ 23 w 772"/>
                <a:gd name="T39" fmla="*/ 518 h 771"/>
                <a:gd name="T40" fmla="*/ 8 w 772"/>
                <a:gd name="T41" fmla="*/ 463 h 771"/>
                <a:gd name="T42" fmla="*/ 0 w 772"/>
                <a:gd name="T43" fmla="*/ 405 h 771"/>
                <a:gd name="T44" fmla="*/ 0 w 772"/>
                <a:gd name="T45" fmla="*/ 366 h 771"/>
                <a:gd name="T46" fmla="*/ 8 w 772"/>
                <a:gd name="T47" fmla="*/ 307 h 771"/>
                <a:gd name="T48" fmla="*/ 23 w 772"/>
                <a:gd name="T49" fmla="*/ 252 h 771"/>
                <a:gd name="T50" fmla="*/ 47 w 772"/>
                <a:gd name="T51" fmla="*/ 201 h 771"/>
                <a:gd name="T52" fmla="*/ 77 w 772"/>
                <a:gd name="T53" fmla="*/ 154 h 771"/>
                <a:gd name="T54" fmla="*/ 113 w 772"/>
                <a:gd name="T55" fmla="*/ 112 h 771"/>
                <a:gd name="T56" fmla="*/ 154 w 772"/>
                <a:gd name="T57" fmla="*/ 76 h 771"/>
                <a:gd name="T58" fmla="*/ 201 w 772"/>
                <a:gd name="T59" fmla="*/ 45 h 771"/>
                <a:gd name="T60" fmla="*/ 253 w 772"/>
                <a:gd name="T61" fmla="*/ 22 h 771"/>
                <a:gd name="T62" fmla="*/ 308 w 772"/>
                <a:gd name="T63" fmla="*/ 6 h 771"/>
                <a:gd name="T64" fmla="*/ 366 w 772"/>
                <a:gd name="T65" fmla="*/ 0 h 771"/>
                <a:gd name="T66" fmla="*/ 406 w 772"/>
                <a:gd name="T67" fmla="*/ 0 h 771"/>
                <a:gd name="T68" fmla="*/ 463 w 772"/>
                <a:gd name="T69" fmla="*/ 6 h 771"/>
                <a:gd name="T70" fmla="*/ 518 w 772"/>
                <a:gd name="T71" fmla="*/ 22 h 771"/>
                <a:gd name="T72" fmla="*/ 570 w 772"/>
                <a:gd name="T73" fmla="*/ 45 h 771"/>
                <a:gd name="T74" fmla="*/ 617 w 772"/>
                <a:gd name="T75" fmla="*/ 76 h 771"/>
                <a:gd name="T76" fmla="*/ 659 w 772"/>
                <a:gd name="T77" fmla="*/ 112 h 771"/>
                <a:gd name="T78" fmla="*/ 696 w 772"/>
                <a:gd name="T79" fmla="*/ 154 h 771"/>
                <a:gd name="T80" fmla="*/ 725 w 772"/>
                <a:gd name="T81" fmla="*/ 201 h 771"/>
                <a:gd name="T82" fmla="*/ 748 w 772"/>
                <a:gd name="T83" fmla="*/ 252 h 771"/>
                <a:gd name="T84" fmla="*/ 764 w 772"/>
                <a:gd name="T85" fmla="*/ 307 h 771"/>
                <a:gd name="T86" fmla="*/ 771 w 772"/>
                <a:gd name="T87" fmla="*/ 366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72" h="771">
                  <a:moveTo>
                    <a:pt x="772" y="385"/>
                  </a:moveTo>
                  <a:lnTo>
                    <a:pt x="772" y="385"/>
                  </a:lnTo>
                  <a:lnTo>
                    <a:pt x="771" y="405"/>
                  </a:lnTo>
                  <a:lnTo>
                    <a:pt x="770" y="424"/>
                  </a:lnTo>
                  <a:lnTo>
                    <a:pt x="768" y="443"/>
                  </a:lnTo>
                  <a:lnTo>
                    <a:pt x="764" y="463"/>
                  </a:lnTo>
                  <a:lnTo>
                    <a:pt x="760" y="481"/>
                  </a:lnTo>
                  <a:lnTo>
                    <a:pt x="754" y="500"/>
                  </a:lnTo>
                  <a:lnTo>
                    <a:pt x="748" y="518"/>
                  </a:lnTo>
                  <a:lnTo>
                    <a:pt x="741" y="535"/>
                  </a:lnTo>
                  <a:lnTo>
                    <a:pt x="733" y="552"/>
                  </a:lnTo>
                  <a:lnTo>
                    <a:pt x="725" y="569"/>
                  </a:lnTo>
                  <a:lnTo>
                    <a:pt x="716" y="585"/>
                  </a:lnTo>
                  <a:lnTo>
                    <a:pt x="706" y="601"/>
                  </a:lnTo>
                  <a:lnTo>
                    <a:pt x="696" y="616"/>
                  </a:lnTo>
                  <a:lnTo>
                    <a:pt x="684" y="631"/>
                  </a:lnTo>
                  <a:lnTo>
                    <a:pt x="672" y="645"/>
                  </a:lnTo>
                  <a:lnTo>
                    <a:pt x="659" y="657"/>
                  </a:lnTo>
                  <a:lnTo>
                    <a:pt x="645" y="671"/>
                  </a:lnTo>
                  <a:lnTo>
                    <a:pt x="632" y="683"/>
                  </a:lnTo>
                  <a:lnTo>
                    <a:pt x="617" y="694"/>
                  </a:lnTo>
                  <a:lnTo>
                    <a:pt x="602" y="706"/>
                  </a:lnTo>
                  <a:lnTo>
                    <a:pt x="586" y="715"/>
                  </a:lnTo>
                  <a:lnTo>
                    <a:pt x="570" y="725"/>
                  </a:lnTo>
                  <a:lnTo>
                    <a:pt x="554" y="733"/>
                  </a:lnTo>
                  <a:lnTo>
                    <a:pt x="537" y="741"/>
                  </a:lnTo>
                  <a:lnTo>
                    <a:pt x="518" y="748"/>
                  </a:lnTo>
                  <a:lnTo>
                    <a:pt x="501" y="754"/>
                  </a:lnTo>
                  <a:lnTo>
                    <a:pt x="483" y="759"/>
                  </a:lnTo>
                  <a:lnTo>
                    <a:pt x="463" y="763"/>
                  </a:lnTo>
                  <a:lnTo>
                    <a:pt x="445" y="766"/>
                  </a:lnTo>
                  <a:lnTo>
                    <a:pt x="426" y="770"/>
                  </a:lnTo>
                  <a:lnTo>
                    <a:pt x="406" y="771"/>
                  </a:lnTo>
                  <a:lnTo>
                    <a:pt x="386" y="771"/>
                  </a:lnTo>
                  <a:lnTo>
                    <a:pt x="386" y="771"/>
                  </a:lnTo>
                  <a:lnTo>
                    <a:pt x="366" y="771"/>
                  </a:lnTo>
                  <a:lnTo>
                    <a:pt x="347" y="770"/>
                  </a:lnTo>
                  <a:lnTo>
                    <a:pt x="327" y="766"/>
                  </a:lnTo>
                  <a:lnTo>
                    <a:pt x="308" y="763"/>
                  </a:lnTo>
                  <a:lnTo>
                    <a:pt x="290" y="759"/>
                  </a:lnTo>
                  <a:lnTo>
                    <a:pt x="271" y="754"/>
                  </a:lnTo>
                  <a:lnTo>
                    <a:pt x="253" y="748"/>
                  </a:lnTo>
                  <a:lnTo>
                    <a:pt x="236" y="741"/>
                  </a:lnTo>
                  <a:lnTo>
                    <a:pt x="219" y="733"/>
                  </a:lnTo>
                  <a:lnTo>
                    <a:pt x="201" y="725"/>
                  </a:lnTo>
                  <a:lnTo>
                    <a:pt x="185" y="715"/>
                  </a:lnTo>
                  <a:lnTo>
                    <a:pt x="171" y="706"/>
                  </a:lnTo>
                  <a:lnTo>
                    <a:pt x="154" y="694"/>
                  </a:lnTo>
                  <a:lnTo>
                    <a:pt x="141" y="683"/>
                  </a:lnTo>
                  <a:lnTo>
                    <a:pt x="126" y="671"/>
                  </a:lnTo>
                  <a:lnTo>
                    <a:pt x="113" y="657"/>
                  </a:lnTo>
                  <a:lnTo>
                    <a:pt x="101" y="645"/>
                  </a:lnTo>
                  <a:lnTo>
                    <a:pt x="88" y="631"/>
                  </a:lnTo>
                  <a:lnTo>
                    <a:pt x="77" y="616"/>
                  </a:lnTo>
                  <a:lnTo>
                    <a:pt x="66" y="601"/>
                  </a:lnTo>
                  <a:lnTo>
                    <a:pt x="56" y="585"/>
                  </a:lnTo>
                  <a:lnTo>
                    <a:pt x="47" y="569"/>
                  </a:lnTo>
                  <a:lnTo>
                    <a:pt x="38" y="552"/>
                  </a:lnTo>
                  <a:lnTo>
                    <a:pt x="30" y="535"/>
                  </a:lnTo>
                  <a:lnTo>
                    <a:pt x="23" y="518"/>
                  </a:lnTo>
                  <a:lnTo>
                    <a:pt x="17" y="500"/>
                  </a:lnTo>
                  <a:lnTo>
                    <a:pt x="13" y="481"/>
                  </a:lnTo>
                  <a:lnTo>
                    <a:pt x="8" y="463"/>
                  </a:lnTo>
                  <a:lnTo>
                    <a:pt x="5" y="443"/>
                  </a:lnTo>
                  <a:lnTo>
                    <a:pt x="2" y="424"/>
                  </a:lnTo>
                  <a:lnTo>
                    <a:pt x="0" y="405"/>
                  </a:lnTo>
                  <a:lnTo>
                    <a:pt x="0" y="385"/>
                  </a:lnTo>
                  <a:lnTo>
                    <a:pt x="0" y="385"/>
                  </a:lnTo>
                  <a:lnTo>
                    <a:pt x="0" y="366"/>
                  </a:lnTo>
                  <a:lnTo>
                    <a:pt x="2" y="345"/>
                  </a:lnTo>
                  <a:lnTo>
                    <a:pt x="5" y="327"/>
                  </a:lnTo>
                  <a:lnTo>
                    <a:pt x="8" y="307"/>
                  </a:lnTo>
                  <a:lnTo>
                    <a:pt x="13" y="289"/>
                  </a:lnTo>
                  <a:lnTo>
                    <a:pt x="17" y="271"/>
                  </a:lnTo>
                  <a:lnTo>
                    <a:pt x="23" y="252"/>
                  </a:lnTo>
                  <a:lnTo>
                    <a:pt x="30" y="235"/>
                  </a:lnTo>
                  <a:lnTo>
                    <a:pt x="38" y="218"/>
                  </a:lnTo>
                  <a:lnTo>
                    <a:pt x="47" y="201"/>
                  </a:lnTo>
                  <a:lnTo>
                    <a:pt x="56" y="185"/>
                  </a:lnTo>
                  <a:lnTo>
                    <a:pt x="66" y="169"/>
                  </a:lnTo>
                  <a:lnTo>
                    <a:pt x="77" y="154"/>
                  </a:lnTo>
                  <a:lnTo>
                    <a:pt x="88" y="139"/>
                  </a:lnTo>
                  <a:lnTo>
                    <a:pt x="101" y="125"/>
                  </a:lnTo>
                  <a:lnTo>
                    <a:pt x="113" y="112"/>
                  </a:lnTo>
                  <a:lnTo>
                    <a:pt x="126" y="99"/>
                  </a:lnTo>
                  <a:lnTo>
                    <a:pt x="141" y="88"/>
                  </a:lnTo>
                  <a:lnTo>
                    <a:pt x="154" y="76"/>
                  </a:lnTo>
                  <a:lnTo>
                    <a:pt x="171" y="65"/>
                  </a:lnTo>
                  <a:lnTo>
                    <a:pt x="185" y="54"/>
                  </a:lnTo>
                  <a:lnTo>
                    <a:pt x="201" y="45"/>
                  </a:lnTo>
                  <a:lnTo>
                    <a:pt x="219" y="37"/>
                  </a:lnTo>
                  <a:lnTo>
                    <a:pt x="236" y="29"/>
                  </a:lnTo>
                  <a:lnTo>
                    <a:pt x="253" y="22"/>
                  </a:lnTo>
                  <a:lnTo>
                    <a:pt x="271" y="17"/>
                  </a:lnTo>
                  <a:lnTo>
                    <a:pt x="290" y="11"/>
                  </a:lnTo>
                  <a:lnTo>
                    <a:pt x="308" y="6"/>
                  </a:lnTo>
                  <a:lnTo>
                    <a:pt x="327" y="3"/>
                  </a:lnTo>
                  <a:lnTo>
                    <a:pt x="347" y="1"/>
                  </a:lnTo>
                  <a:lnTo>
                    <a:pt x="366" y="0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406" y="0"/>
                  </a:lnTo>
                  <a:lnTo>
                    <a:pt x="426" y="1"/>
                  </a:lnTo>
                  <a:lnTo>
                    <a:pt x="445" y="3"/>
                  </a:lnTo>
                  <a:lnTo>
                    <a:pt x="463" y="6"/>
                  </a:lnTo>
                  <a:lnTo>
                    <a:pt x="483" y="11"/>
                  </a:lnTo>
                  <a:lnTo>
                    <a:pt x="501" y="17"/>
                  </a:lnTo>
                  <a:lnTo>
                    <a:pt x="518" y="22"/>
                  </a:lnTo>
                  <a:lnTo>
                    <a:pt x="537" y="29"/>
                  </a:lnTo>
                  <a:lnTo>
                    <a:pt x="554" y="37"/>
                  </a:lnTo>
                  <a:lnTo>
                    <a:pt x="570" y="45"/>
                  </a:lnTo>
                  <a:lnTo>
                    <a:pt x="586" y="54"/>
                  </a:lnTo>
                  <a:lnTo>
                    <a:pt x="602" y="65"/>
                  </a:lnTo>
                  <a:lnTo>
                    <a:pt x="617" y="76"/>
                  </a:lnTo>
                  <a:lnTo>
                    <a:pt x="632" y="88"/>
                  </a:lnTo>
                  <a:lnTo>
                    <a:pt x="645" y="99"/>
                  </a:lnTo>
                  <a:lnTo>
                    <a:pt x="659" y="112"/>
                  </a:lnTo>
                  <a:lnTo>
                    <a:pt x="672" y="125"/>
                  </a:lnTo>
                  <a:lnTo>
                    <a:pt x="684" y="139"/>
                  </a:lnTo>
                  <a:lnTo>
                    <a:pt x="696" y="154"/>
                  </a:lnTo>
                  <a:lnTo>
                    <a:pt x="706" y="169"/>
                  </a:lnTo>
                  <a:lnTo>
                    <a:pt x="716" y="185"/>
                  </a:lnTo>
                  <a:lnTo>
                    <a:pt x="725" y="201"/>
                  </a:lnTo>
                  <a:lnTo>
                    <a:pt x="733" y="218"/>
                  </a:lnTo>
                  <a:lnTo>
                    <a:pt x="741" y="235"/>
                  </a:lnTo>
                  <a:lnTo>
                    <a:pt x="748" y="252"/>
                  </a:lnTo>
                  <a:lnTo>
                    <a:pt x="754" y="271"/>
                  </a:lnTo>
                  <a:lnTo>
                    <a:pt x="760" y="289"/>
                  </a:lnTo>
                  <a:lnTo>
                    <a:pt x="764" y="307"/>
                  </a:lnTo>
                  <a:lnTo>
                    <a:pt x="768" y="327"/>
                  </a:lnTo>
                  <a:lnTo>
                    <a:pt x="770" y="345"/>
                  </a:lnTo>
                  <a:lnTo>
                    <a:pt x="771" y="366"/>
                  </a:lnTo>
                  <a:lnTo>
                    <a:pt x="772" y="385"/>
                  </a:lnTo>
                  <a:lnTo>
                    <a:pt x="772" y="38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0160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91436" tIns="45719" rIns="91436" bIns="45719"/>
            <a:lstStyle/>
            <a:p>
              <a:endParaRPr lang="zh-CN" altLang="en-US">
                <a:solidFill>
                  <a:prstClr val="black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9" name="Freeform 314"/>
            <p:cNvSpPr>
              <a:spLocks/>
            </p:cNvSpPr>
            <p:nvPr/>
          </p:nvSpPr>
          <p:spPr bwMode="auto">
            <a:xfrm>
              <a:off x="1439013" y="2595372"/>
              <a:ext cx="1968500" cy="1965325"/>
            </a:xfrm>
            <a:custGeom>
              <a:avLst/>
              <a:gdLst>
                <a:gd name="T0" fmla="*/ 1195 w 1240"/>
                <a:gd name="T1" fmla="*/ 238 h 1238"/>
                <a:gd name="T2" fmla="*/ 1116 w 1240"/>
                <a:gd name="T3" fmla="*/ 190 h 1238"/>
                <a:gd name="T4" fmla="*/ 1051 w 1240"/>
                <a:gd name="T5" fmla="*/ 123 h 1238"/>
                <a:gd name="T6" fmla="*/ 1003 w 1240"/>
                <a:gd name="T7" fmla="*/ 44 h 1238"/>
                <a:gd name="T8" fmla="*/ 976 w 1240"/>
                <a:gd name="T9" fmla="*/ 29 h 1238"/>
                <a:gd name="T10" fmla="*/ 913 w 1240"/>
                <a:gd name="T11" fmla="*/ 136 h 1238"/>
                <a:gd name="T12" fmla="*/ 820 w 1240"/>
                <a:gd name="T13" fmla="*/ 215 h 1238"/>
                <a:gd name="T14" fmla="*/ 706 w 1240"/>
                <a:gd name="T15" fmla="*/ 263 h 1238"/>
                <a:gd name="T16" fmla="*/ 608 w 1240"/>
                <a:gd name="T17" fmla="*/ 272 h 1238"/>
                <a:gd name="T18" fmla="*/ 519 w 1240"/>
                <a:gd name="T19" fmla="*/ 259 h 1238"/>
                <a:gd name="T20" fmla="*/ 412 w 1240"/>
                <a:gd name="T21" fmla="*/ 213 h 1238"/>
                <a:gd name="T22" fmla="*/ 325 w 1240"/>
                <a:gd name="T23" fmla="*/ 138 h 1238"/>
                <a:gd name="T24" fmla="*/ 264 w 1240"/>
                <a:gd name="T25" fmla="*/ 40 h 1238"/>
                <a:gd name="T26" fmla="*/ 235 w 1240"/>
                <a:gd name="T27" fmla="*/ 55 h 1238"/>
                <a:gd name="T28" fmla="*/ 186 w 1240"/>
                <a:gd name="T29" fmla="*/ 130 h 1238"/>
                <a:gd name="T30" fmla="*/ 121 w 1240"/>
                <a:gd name="T31" fmla="*/ 192 h 1238"/>
                <a:gd name="T32" fmla="*/ 43 w 1240"/>
                <a:gd name="T33" fmla="*/ 238 h 1238"/>
                <a:gd name="T34" fmla="*/ 31 w 1240"/>
                <a:gd name="T35" fmla="*/ 264 h 1238"/>
                <a:gd name="T36" fmla="*/ 137 w 1240"/>
                <a:gd name="T37" fmla="*/ 327 h 1238"/>
                <a:gd name="T38" fmla="*/ 217 w 1240"/>
                <a:gd name="T39" fmla="*/ 420 h 1238"/>
                <a:gd name="T40" fmla="*/ 265 w 1240"/>
                <a:gd name="T41" fmla="*/ 535 h 1238"/>
                <a:gd name="T42" fmla="*/ 275 w 1240"/>
                <a:gd name="T43" fmla="*/ 615 h 1238"/>
                <a:gd name="T44" fmla="*/ 269 w 1240"/>
                <a:gd name="T45" fmla="*/ 693 h 1238"/>
                <a:gd name="T46" fmla="*/ 231 w 1240"/>
                <a:gd name="T47" fmla="*/ 804 h 1238"/>
                <a:gd name="T48" fmla="*/ 162 w 1240"/>
                <a:gd name="T49" fmla="*/ 897 h 1238"/>
                <a:gd name="T50" fmla="*/ 70 w 1240"/>
                <a:gd name="T51" fmla="*/ 964 h 1238"/>
                <a:gd name="T52" fmla="*/ 36 w 1240"/>
                <a:gd name="T53" fmla="*/ 996 h 1238"/>
                <a:gd name="T54" fmla="*/ 112 w 1240"/>
                <a:gd name="T55" fmla="*/ 1037 h 1238"/>
                <a:gd name="T56" fmla="*/ 177 w 1240"/>
                <a:gd name="T57" fmla="*/ 1096 h 1238"/>
                <a:gd name="T58" fmla="*/ 226 w 1240"/>
                <a:gd name="T59" fmla="*/ 1166 h 1238"/>
                <a:gd name="T60" fmla="*/ 254 w 1240"/>
                <a:gd name="T61" fmla="*/ 1225 h 1238"/>
                <a:gd name="T62" fmla="*/ 310 w 1240"/>
                <a:gd name="T63" fmla="*/ 1120 h 1238"/>
                <a:gd name="T64" fmla="*/ 396 w 1240"/>
                <a:gd name="T65" fmla="*/ 1037 h 1238"/>
                <a:gd name="T66" fmla="*/ 503 w 1240"/>
                <a:gd name="T67" fmla="*/ 984 h 1238"/>
                <a:gd name="T68" fmla="*/ 627 w 1240"/>
                <a:gd name="T69" fmla="*/ 967 h 1238"/>
                <a:gd name="T70" fmla="*/ 719 w 1240"/>
                <a:gd name="T71" fmla="*/ 980 h 1238"/>
                <a:gd name="T72" fmla="*/ 828 w 1240"/>
                <a:gd name="T73" fmla="*/ 1029 h 1238"/>
                <a:gd name="T74" fmla="*/ 916 w 1240"/>
                <a:gd name="T75" fmla="*/ 1107 h 1238"/>
                <a:gd name="T76" fmla="*/ 976 w 1240"/>
                <a:gd name="T77" fmla="*/ 1209 h 1238"/>
                <a:gd name="T78" fmla="*/ 1002 w 1240"/>
                <a:gd name="T79" fmla="*/ 1194 h 1238"/>
                <a:gd name="T80" fmla="*/ 1048 w 1240"/>
                <a:gd name="T81" fmla="*/ 1118 h 1238"/>
                <a:gd name="T82" fmla="*/ 1108 w 1240"/>
                <a:gd name="T83" fmla="*/ 1053 h 1238"/>
                <a:gd name="T84" fmla="*/ 1184 w 1240"/>
                <a:gd name="T85" fmla="*/ 1004 h 1238"/>
                <a:gd name="T86" fmla="*/ 1197 w 1240"/>
                <a:gd name="T87" fmla="*/ 976 h 1238"/>
                <a:gd name="T88" fmla="*/ 1097 w 1240"/>
                <a:gd name="T89" fmla="*/ 910 h 1238"/>
                <a:gd name="T90" fmla="*/ 1021 w 1240"/>
                <a:gd name="T91" fmla="*/ 819 h 1238"/>
                <a:gd name="T92" fmla="*/ 978 w 1240"/>
                <a:gd name="T93" fmla="*/ 707 h 1238"/>
                <a:gd name="T94" fmla="*/ 969 w 1240"/>
                <a:gd name="T95" fmla="*/ 614 h 1238"/>
                <a:gd name="T96" fmla="*/ 991 w 1240"/>
                <a:gd name="T97" fmla="*/ 493 h 1238"/>
                <a:gd name="T98" fmla="*/ 1048 w 1240"/>
                <a:gd name="T99" fmla="*/ 389 h 1238"/>
                <a:gd name="T100" fmla="*/ 1134 w 1240"/>
                <a:gd name="T101" fmla="*/ 308 h 1238"/>
                <a:gd name="T102" fmla="*/ 1240 w 1240"/>
                <a:gd name="T103" fmla="*/ 255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0" h="1238">
                  <a:moveTo>
                    <a:pt x="1240" y="255"/>
                  </a:moveTo>
                  <a:lnTo>
                    <a:pt x="1240" y="255"/>
                  </a:lnTo>
                  <a:lnTo>
                    <a:pt x="1217" y="247"/>
                  </a:lnTo>
                  <a:lnTo>
                    <a:pt x="1195" y="238"/>
                  </a:lnTo>
                  <a:lnTo>
                    <a:pt x="1175" y="227"/>
                  </a:lnTo>
                  <a:lnTo>
                    <a:pt x="1154" y="216"/>
                  </a:lnTo>
                  <a:lnTo>
                    <a:pt x="1135" y="203"/>
                  </a:lnTo>
                  <a:lnTo>
                    <a:pt x="1116" y="190"/>
                  </a:lnTo>
                  <a:lnTo>
                    <a:pt x="1099" y="175"/>
                  </a:lnTo>
                  <a:lnTo>
                    <a:pt x="1082" y="159"/>
                  </a:lnTo>
                  <a:lnTo>
                    <a:pt x="1066" y="142"/>
                  </a:lnTo>
                  <a:lnTo>
                    <a:pt x="1051" y="123"/>
                  </a:lnTo>
                  <a:lnTo>
                    <a:pt x="1037" y="105"/>
                  </a:lnTo>
                  <a:lnTo>
                    <a:pt x="1025" y="86"/>
                  </a:lnTo>
                  <a:lnTo>
                    <a:pt x="1013" y="65"/>
                  </a:lnTo>
                  <a:lnTo>
                    <a:pt x="1003" y="44"/>
                  </a:lnTo>
                  <a:lnTo>
                    <a:pt x="994" y="23"/>
                  </a:lnTo>
                  <a:lnTo>
                    <a:pt x="987" y="0"/>
                  </a:lnTo>
                  <a:lnTo>
                    <a:pt x="987" y="0"/>
                  </a:lnTo>
                  <a:lnTo>
                    <a:pt x="976" y="29"/>
                  </a:lnTo>
                  <a:lnTo>
                    <a:pt x="963" y="58"/>
                  </a:lnTo>
                  <a:lnTo>
                    <a:pt x="948" y="86"/>
                  </a:lnTo>
                  <a:lnTo>
                    <a:pt x="931" y="111"/>
                  </a:lnTo>
                  <a:lnTo>
                    <a:pt x="913" y="136"/>
                  </a:lnTo>
                  <a:lnTo>
                    <a:pt x="892" y="158"/>
                  </a:lnTo>
                  <a:lnTo>
                    <a:pt x="869" y="179"/>
                  </a:lnTo>
                  <a:lnTo>
                    <a:pt x="845" y="198"/>
                  </a:lnTo>
                  <a:lnTo>
                    <a:pt x="820" y="215"/>
                  </a:lnTo>
                  <a:lnTo>
                    <a:pt x="793" y="231"/>
                  </a:lnTo>
                  <a:lnTo>
                    <a:pt x="765" y="243"/>
                  </a:lnTo>
                  <a:lnTo>
                    <a:pt x="735" y="254"/>
                  </a:lnTo>
                  <a:lnTo>
                    <a:pt x="706" y="263"/>
                  </a:lnTo>
                  <a:lnTo>
                    <a:pt x="674" y="269"/>
                  </a:lnTo>
                  <a:lnTo>
                    <a:pt x="642" y="272"/>
                  </a:lnTo>
                  <a:lnTo>
                    <a:pt x="626" y="272"/>
                  </a:lnTo>
                  <a:lnTo>
                    <a:pt x="608" y="272"/>
                  </a:lnTo>
                  <a:lnTo>
                    <a:pt x="608" y="272"/>
                  </a:lnTo>
                  <a:lnTo>
                    <a:pt x="579" y="271"/>
                  </a:lnTo>
                  <a:lnTo>
                    <a:pt x="548" y="266"/>
                  </a:lnTo>
                  <a:lnTo>
                    <a:pt x="519" y="259"/>
                  </a:lnTo>
                  <a:lnTo>
                    <a:pt x="491" y="251"/>
                  </a:lnTo>
                  <a:lnTo>
                    <a:pt x="463" y="240"/>
                  </a:lnTo>
                  <a:lnTo>
                    <a:pt x="437" y="227"/>
                  </a:lnTo>
                  <a:lnTo>
                    <a:pt x="412" y="213"/>
                  </a:lnTo>
                  <a:lnTo>
                    <a:pt x="388" y="197"/>
                  </a:lnTo>
                  <a:lnTo>
                    <a:pt x="366" y="178"/>
                  </a:lnTo>
                  <a:lnTo>
                    <a:pt x="344" y="159"/>
                  </a:lnTo>
                  <a:lnTo>
                    <a:pt x="325" y="138"/>
                  </a:lnTo>
                  <a:lnTo>
                    <a:pt x="306" y="115"/>
                  </a:lnTo>
                  <a:lnTo>
                    <a:pt x="290" y="91"/>
                  </a:lnTo>
                  <a:lnTo>
                    <a:pt x="277" y="66"/>
                  </a:lnTo>
                  <a:lnTo>
                    <a:pt x="264" y="40"/>
                  </a:lnTo>
                  <a:lnTo>
                    <a:pt x="253" y="12"/>
                  </a:lnTo>
                  <a:lnTo>
                    <a:pt x="253" y="12"/>
                  </a:lnTo>
                  <a:lnTo>
                    <a:pt x="245" y="34"/>
                  </a:lnTo>
                  <a:lnTo>
                    <a:pt x="235" y="55"/>
                  </a:lnTo>
                  <a:lnTo>
                    <a:pt x="225" y="75"/>
                  </a:lnTo>
                  <a:lnTo>
                    <a:pt x="213" y="94"/>
                  </a:lnTo>
                  <a:lnTo>
                    <a:pt x="200" y="113"/>
                  </a:lnTo>
                  <a:lnTo>
                    <a:pt x="186" y="130"/>
                  </a:lnTo>
                  <a:lnTo>
                    <a:pt x="171" y="147"/>
                  </a:lnTo>
                  <a:lnTo>
                    <a:pt x="155" y="163"/>
                  </a:lnTo>
                  <a:lnTo>
                    <a:pt x="138" y="178"/>
                  </a:lnTo>
                  <a:lnTo>
                    <a:pt x="121" y="192"/>
                  </a:lnTo>
                  <a:lnTo>
                    <a:pt x="103" y="206"/>
                  </a:lnTo>
                  <a:lnTo>
                    <a:pt x="83" y="217"/>
                  </a:lnTo>
                  <a:lnTo>
                    <a:pt x="64" y="227"/>
                  </a:lnTo>
                  <a:lnTo>
                    <a:pt x="43" y="238"/>
                  </a:lnTo>
                  <a:lnTo>
                    <a:pt x="21" y="246"/>
                  </a:lnTo>
                  <a:lnTo>
                    <a:pt x="0" y="254"/>
                  </a:lnTo>
                  <a:lnTo>
                    <a:pt x="0" y="254"/>
                  </a:lnTo>
                  <a:lnTo>
                    <a:pt x="31" y="264"/>
                  </a:lnTo>
                  <a:lnTo>
                    <a:pt x="59" y="277"/>
                  </a:lnTo>
                  <a:lnTo>
                    <a:pt x="87" y="291"/>
                  </a:lnTo>
                  <a:lnTo>
                    <a:pt x="112" y="308"/>
                  </a:lnTo>
                  <a:lnTo>
                    <a:pt x="137" y="327"/>
                  </a:lnTo>
                  <a:lnTo>
                    <a:pt x="160" y="348"/>
                  </a:lnTo>
                  <a:lnTo>
                    <a:pt x="181" y="370"/>
                  </a:lnTo>
                  <a:lnTo>
                    <a:pt x="200" y="394"/>
                  </a:lnTo>
                  <a:lnTo>
                    <a:pt x="217" y="420"/>
                  </a:lnTo>
                  <a:lnTo>
                    <a:pt x="233" y="447"/>
                  </a:lnTo>
                  <a:lnTo>
                    <a:pt x="246" y="476"/>
                  </a:lnTo>
                  <a:lnTo>
                    <a:pt x="257" y="504"/>
                  </a:lnTo>
                  <a:lnTo>
                    <a:pt x="265" y="535"/>
                  </a:lnTo>
                  <a:lnTo>
                    <a:pt x="271" y="567"/>
                  </a:lnTo>
                  <a:lnTo>
                    <a:pt x="273" y="583"/>
                  </a:lnTo>
                  <a:lnTo>
                    <a:pt x="274" y="599"/>
                  </a:lnTo>
                  <a:lnTo>
                    <a:pt x="275" y="615"/>
                  </a:lnTo>
                  <a:lnTo>
                    <a:pt x="275" y="632"/>
                  </a:lnTo>
                  <a:lnTo>
                    <a:pt x="275" y="632"/>
                  </a:lnTo>
                  <a:lnTo>
                    <a:pt x="273" y="663"/>
                  </a:lnTo>
                  <a:lnTo>
                    <a:pt x="269" y="693"/>
                  </a:lnTo>
                  <a:lnTo>
                    <a:pt x="263" y="722"/>
                  </a:lnTo>
                  <a:lnTo>
                    <a:pt x="254" y="750"/>
                  </a:lnTo>
                  <a:lnTo>
                    <a:pt x="243" y="778"/>
                  </a:lnTo>
                  <a:lnTo>
                    <a:pt x="231" y="804"/>
                  </a:lnTo>
                  <a:lnTo>
                    <a:pt x="216" y="829"/>
                  </a:lnTo>
                  <a:lnTo>
                    <a:pt x="200" y="853"/>
                  </a:lnTo>
                  <a:lnTo>
                    <a:pt x="182" y="875"/>
                  </a:lnTo>
                  <a:lnTo>
                    <a:pt x="162" y="897"/>
                  </a:lnTo>
                  <a:lnTo>
                    <a:pt x="140" y="916"/>
                  </a:lnTo>
                  <a:lnTo>
                    <a:pt x="118" y="934"/>
                  </a:lnTo>
                  <a:lnTo>
                    <a:pt x="94" y="951"/>
                  </a:lnTo>
                  <a:lnTo>
                    <a:pt x="70" y="964"/>
                  </a:lnTo>
                  <a:lnTo>
                    <a:pt x="43" y="977"/>
                  </a:lnTo>
                  <a:lnTo>
                    <a:pt x="16" y="988"/>
                  </a:lnTo>
                  <a:lnTo>
                    <a:pt x="16" y="988"/>
                  </a:lnTo>
                  <a:lnTo>
                    <a:pt x="36" y="996"/>
                  </a:lnTo>
                  <a:lnTo>
                    <a:pt x="56" y="1004"/>
                  </a:lnTo>
                  <a:lnTo>
                    <a:pt x="75" y="1015"/>
                  </a:lnTo>
                  <a:lnTo>
                    <a:pt x="95" y="1026"/>
                  </a:lnTo>
                  <a:lnTo>
                    <a:pt x="112" y="1037"/>
                  </a:lnTo>
                  <a:lnTo>
                    <a:pt x="129" y="1051"/>
                  </a:lnTo>
                  <a:lnTo>
                    <a:pt x="146" y="1065"/>
                  </a:lnTo>
                  <a:lnTo>
                    <a:pt x="162" y="1080"/>
                  </a:lnTo>
                  <a:lnTo>
                    <a:pt x="177" y="1096"/>
                  </a:lnTo>
                  <a:lnTo>
                    <a:pt x="191" y="1112"/>
                  </a:lnTo>
                  <a:lnTo>
                    <a:pt x="203" y="1129"/>
                  </a:lnTo>
                  <a:lnTo>
                    <a:pt x="216" y="1147"/>
                  </a:lnTo>
                  <a:lnTo>
                    <a:pt x="226" y="1166"/>
                  </a:lnTo>
                  <a:lnTo>
                    <a:pt x="237" y="1185"/>
                  </a:lnTo>
                  <a:lnTo>
                    <a:pt x="246" y="1205"/>
                  </a:lnTo>
                  <a:lnTo>
                    <a:pt x="254" y="1225"/>
                  </a:lnTo>
                  <a:lnTo>
                    <a:pt x="254" y="1225"/>
                  </a:lnTo>
                  <a:lnTo>
                    <a:pt x="265" y="1198"/>
                  </a:lnTo>
                  <a:lnTo>
                    <a:pt x="278" y="1170"/>
                  </a:lnTo>
                  <a:lnTo>
                    <a:pt x="293" y="1144"/>
                  </a:lnTo>
                  <a:lnTo>
                    <a:pt x="310" y="1120"/>
                  </a:lnTo>
                  <a:lnTo>
                    <a:pt x="329" y="1097"/>
                  </a:lnTo>
                  <a:lnTo>
                    <a:pt x="350" y="1075"/>
                  </a:lnTo>
                  <a:lnTo>
                    <a:pt x="373" y="1055"/>
                  </a:lnTo>
                  <a:lnTo>
                    <a:pt x="396" y="1037"/>
                  </a:lnTo>
                  <a:lnTo>
                    <a:pt x="421" y="1020"/>
                  </a:lnTo>
                  <a:lnTo>
                    <a:pt x="447" y="1007"/>
                  </a:lnTo>
                  <a:lnTo>
                    <a:pt x="475" y="994"/>
                  </a:lnTo>
                  <a:lnTo>
                    <a:pt x="503" y="984"/>
                  </a:lnTo>
                  <a:lnTo>
                    <a:pt x="533" y="976"/>
                  </a:lnTo>
                  <a:lnTo>
                    <a:pt x="564" y="970"/>
                  </a:lnTo>
                  <a:lnTo>
                    <a:pt x="595" y="968"/>
                  </a:lnTo>
                  <a:lnTo>
                    <a:pt x="627" y="967"/>
                  </a:lnTo>
                  <a:lnTo>
                    <a:pt x="627" y="967"/>
                  </a:lnTo>
                  <a:lnTo>
                    <a:pt x="659" y="969"/>
                  </a:lnTo>
                  <a:lnTo>
                    <a:pt x="690" y="973"/>
                  </a:lnTo>
                  <a:lnTo>
                    <a:pt x="719" y="980"/>
                  </a:lnTo>
                  <a:lnTo>
                    <a:pt x="748" y="989"/>
                  </a:lnTo>
                  <a:lnTo>
                    <a:pt x="775" y="1001"/>
                  </a:lnTo>
                  <a:lnTo>
                    <a:pt x="803" y="1013"/>
                  </a:lnTo>
                  <a:lnTo>
                    <a:pt x="828" y="1029"/>
                  </a:lnTo>
                  <a:lnTo>
                    <a:pt x="852" y="1045"/>
                  </a:lnTo>
                  <a:lnTo>
                    <a:pt x="875" y="1065"/>
                  </a:lnTo>
                  <a:lnTo>
                    <a:pt x="897" y="1086"/>
                  </a:lnTo>
                  <a:lnTo>
                    <a:pt x="916" y="1107"/>
                  </a:lnTo>
                  <a:lnTo>
                    <a:pt x="933" y="1131"/>
                  </a:lnTo>
                  <a:lnTo>
                    <a:pt x="949" y="1155"/>
                  </a:lnTo>
                  <a:lnTo>
                    <a:pt x="964" y="1182"/>
                  </a:lnTo>
                  <a:lnTo>
                    <a:pt x="976" y="1209"/>
                  </a:lnTo>
                  <a:lnTo>
                    <a:pt x="986" y="1238"/>
                  </a:lnTo>
                  <a:lnTo>
                    <a:pt x="986" y="1238"/>
                  </a:lnTo>
                  <a:lnTo>
                    <a:pt x="994" y="1216"/>
                  </a:lnTo>
                  <a:lnTo>
                    <a:pt x="1002" y="1194"/>
                  </a:lnTo>
                  <a:lnTo>
                    <a:pt x="1012" y="1175"/>
                  </a:lnTo>
                  <a:lnTo>
                    <a:pt x="1023" y="1154"/>
                  </a:lnTo>
                  <a:lnTo>
                    <a:pt x="1034" y="1136"/>
                  </a:lnTo>
                  <a:lnTo>
                    <a:pt x="1048" y="1118"/>
                  </a:lnTo>
                  <a:lnTo>
                    <a:pt x="1061" y="1100"/>
                  </a:lnTo>
                  <a:lnTo>
                    <a:pt x="1076" y="1083"/>
                  </a:lnTo>
                  <a:lnTo>
                    <a:pt x="1092" y="1068"/>
                  </a:lnTo>
                  <a:lnTo>
                    <a:pt x="1108" y="1053"/>
                  </a:lnTo>
                  <a:lnTo>
                    <a:pt x="1127" y="1040"/>
                  </a:lnTo>
                  <a:lnTo>
                    <a:pt x="1145" y="1027"/>
                  </a:lnTo>
                  <a:lnTo>
                    <a:pt x="1163" y="1015"/>
                  </a:lnTo>
                  <a:lnTo>
                    <a:pt x="1184" y="1004"/>
                  </a:lnTo>
                  <a:lnTo>
                    <a:pt x="1205" y="995"/>
                  </a:lnTo>
                  <a:lnTo>
                    <a:pt x="1225" y="987"/>
                  </a:lnTo>
                  <a:lnTo>
                    <a:pt x="1225" y="987"/>
                  </a:lnTo>
                  <a:lnTo>
                    <a:pt x="1197" y="976"/>
                  </a:lnTo>
                  <a:lnTo>
                    <a:pt x="1170" y="962"/>
                  </a:lnTo>
                  <a:lnTo>
                    <a:pt x="1144" y="947"/>
                  </a:lnTo>
                  <a:lnTo>
                    <a:pt x="1120" y="930"/>
                  </a:lnTo>
                  <a:lnTo>
                    <a:pt x="1097" y="910"/>
                  </a:lnTo>
                  <a:lnTo>
                    <a:pt x="1075" y="890"/>
                  </a:lnTo>
                  <a:lnTo>
                    <a:pt x="1056" y="868"/>
                  </a:lnTo>
                  <a:lnTo>
                    <a:pt x="1039" y="844"/>
                  </a:lnTo>
                  <a:lnTo>
                    <a:pt x="1021" y="819"/>
                  </a:lnTo>
                  <a:lnTo>
                    <a:pt x="1008" y="793"/>
                  </a:lnTo>
                  <a:lnTo>
                    <a:pt x="995" y="765"/>
                  </a:lnTo>
                  <a:lnTo>
                    <a:pt x="986" y="737"/>
                  </a:lnTo>
                  <a:lnTo>
                    <a:pt x="978" y="707"/>
                  </a:lnTo>
                  <a:lnTo>
                    <a:pt x="972" y="677"/>
                  </a:lnTo>
                  <a:lnTo>
                    <a:pt x="969" y="646"/>
                  </a:lnTo>
                  <a:lnTo>
                    <a:pt x="969" y="614"/>
                  </a:lnTo>
                  <a:lnTo>
                    <a:pt x="969" y="614"/>
                  </a:lnTo>
                  <a:lnTo>
                    <a:pt x="971" y="582"/>
                  </a:lnTo>
                  <a:lnTo>
                    <a:pt x="975" y="551"/>
                  </a:lnTo>
                  <a:lnTo>
                    <a:pt x="981" y="521"/>
                  </a:lnTo>
                  <a:lnTo>
                    <a:pt x="991" y="493"/>
                  </a:lnTo>
                  <a:lnTo>
                    <a:pt x="1002" y="465"/>
                  </a:lnTo>
                  <a:lnTo>
                    <a:pt x="1016" y="438"/>
                  </a:lnTo>
                  <a:lnTo>
                    <a:pt x="1031" y="413"/>
                  </a:lnTo>
                  <a:lnTo>
                    <a:pt x="1048" y="389"/>
                  </a:lnTo>
                  <a:lnTo>
                    <a:pt x="1067" y="366"/>
                  </a:lnTo>
                  <a:lnTo>
                    <a:pt x="1088" y="344"/>
                  </a:lnTo>
                  <a:lnTo>
                    <a:pt x="1110" y="325"/>
                  </a:lnTo>
                  <a:lnTo>
                    <a:pt x="1134" y="308"/>
                  </a:lnTo>
                  <a:lnTo>
                    <a:pt x="1158" y="290"/>
                  </a:lnTo>
                  <a:lnTo>
                    <a:pt x="1184" y="277"/>
                  </a:lnTo>
                  <a:lnTo>
                    <a:pt x="1211" y="264"/>
                  </a:lnTo>
                  <a:lnTo>
                    <a:pt x="1240" y="255"/>
                  </a:lnTo>
                  <a:lnTo>
                    <a:pt x="1240" y="2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01600">
              <a:solidFill>
                <a:srgbClr val="66FFFF"/>
              </a:solidFill>
              <a:prstDash val="solid"/>
              <a:round/>
              <a:headEnd/>
              <a:tailEnd/>
            </a:ln>
            <a:extLst/>
          </p:spPr>
          <p:txBody>
            <a:bodyPr lIns="91436" tIns="45719" rIns="91436" bIns="45719"/>
            <a:lstStyle/>
            <a:p>
              <a:endParaRPr lang="zh-CN" altLang="en-US">
                <a:solidFill>
                  <a:prstClr val="black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10" name="Freeform 311"/>
            <p:cNvSpPr>
              <a:spLocks/>
            </p:cNvSpPr>
            <p:nvPr/>
          </p:nvSpPr>
          <p:spPr bwMode="auto">
            <a:xfrm>
              <a:off x="2975721" y="2976355"/>
              <a:ext cx="1225551" cy="1223963"/>
            </a:xfrm>
            <a:custGeom>
              <a:avLst/>
              <a:gdLst>
                <a:gd name="T0" fmla="*/ 366 w 772"/>
                <a:gd name="T1" fmla="*/ 0 h 771"/>
                <a:gd name="T2" fmla="*/ 307 w 772"/>
                <a:gd name="T3" fmla="*/ 8 h 771"/>
                <a:gd name="T4" fmla="*/ 253 w 772"/>
                <a:gd name="T5" fmla="*/ 23 h 771"/>
                <a:gd name="T6" fmla="*/ 201 w 772"/>
                <a:gd name="T7" fmla="*/ 46 h 771"/>
                <a:gd name="T8" fmla="*/ 154 w 772"/>
                <a:gd name="T9" fmla="*/ 77 h 771"/>
                <a:gd name="T10" fmla="*/ 113 w 772"/>
                <a:gd name="T11" fmla="*/ 113 h 771"/>
                <a:gd name="T12" fmla="*/ 76 w 772"/>
                <a:gd name="T13" fmla="*/ 154 h 771"/>
                <a:gd name="T14" fmla="*/ 47 w 772"/>
                <a:gd name="T15" fmla="*/ 201 h 771"/>
                <a:gd name="T16" fmla="*/ 23 w 772"/>
                <a:gd name="T17" fmla="*/ 253 h 771"/>
                <a:gd name="T18" fmla="*/ 8 w 772"/>
                <a:gd name="T19" fmla="*/ 308 h 771"/>
                <a:gd name="T20" fmla="*/ 0 w 772"/>
                <a:gd name="T21" fmla="*/ 366 h 771"/>
                <a:gd name="T22" fmla="*/ 0 w 772"/>
                <a:gd name="T23" fmla="*/ 405 h 771"/>
                <a:gd name="T24" fmla="*/ 8 w 772"/>
                <a:gd name="T25" fmla="*/ 463 h 771"/>
                <a:gd name="T26" fmla="*/ 23 w 772"/>
                <a:gd name="T27" fmla="*/ 518 h 771"/>
                <a:gd name="T28" fmla="*/ 47 w 772"/>
                <a:gd name="T29" fmla="*/ 570 h 771"/>
                <a:gd name="T30" fmla="*/ 76 w 772"/>
                <a:gd name="T31" fmla="*/ 617 h 771"/>
                <a:gd name="T32" fmla="*/ 113 w 772"/>
                <a:gd name="T33" fmla="*/ 659 h 771"/>
                <a:gd name="T34" fmla="*/ 154 w 772"/>
                <a:gd name="T35" fmla="*/ 694 h 771"/>
                <a:gd name="T36" fmla="*/ 201 w 772"/>
                <a:gd name="T37" fmla="*/ 725 h 771"/>
                <a:gd name="T38" fmla="*/ 253 w 772"/>
                <a:gd name="T39" fmla="*/ 748 h 771"/>
                <a:gd name="T40" fmla="*/ 307 w 772"/>
                <a:gd name="T41" fmla="*/ 764 h 771"/>
                <a:gd name="T42" fmla="*/ 366 w 772"/>
                <a:gd name="T43" fmla="*/ 771 h 771"/>
                <a:gd name="T44" fmla="*/ 406 w 772"/>
                <a:gd name="T45" fmla="*/ 771 h 771"/>
                <a:gd name="T46" fmla="*/ 463 w 772"/>
                <a:gd name="T47" fmla="*/ 764 h 771"/>
                <a:gd name="T48" fmla="*/ 518 w 772"/>
                <a:gd name="T49" fmla="*/ 748 h 771"/>
                <a:gd name="T50" fmla="*/ 569 w 772"/>
                <a:gd name="T51" fmla="*/ 725 h 771"/>
                <a:gd name="T52" fmla="*/ 616 w 772"/>
                <a:gd name="T53" fmla="*/ 694 h 771"/>
                <a:gd name="T54" fmla="*/ 659 w 772"/>
                <a:gd name="T55" fmla="*/ 659 h 771"/>
                <a:gd name="T56" fmla="*/ 695 w 772"/>
                <a:gd name="T57" fmla="*/ 617 h 771"/>
                <a:gd name="T58" fmla="*/ 725 w 772"/>
                <a:gd name="T59" fmla="*/ 570 h 771"/>
                <a:gd name="T60" fmla="*/ 748 w 772"/>
                <a:gd name="T61" fmla="*/ 518 h 771"/>
                <a:gd name="T62" fmla="*/ 764 w 772"/>
                <a:gd name="T63" fmla="*/ 463 h 771"/>
                <a:gd name="T64" fmla="*/ 771 w 772"/>
                <a:gd name="T65" fmla="*/ 405 h 771"/>
                <a:gd name="T66" fmla="*/ 771 w 772"/>
                <a:gd name="T67" fmla="*/ 366 h 771"/>
                <a:gd name="T68" fmla="*/ 764 w 772"/>
                <a:gd name="T69" fmla="*/ 308 h 771"/>
                <a:gd name="T70" fmla="*/ 748 w 772"/>
                <a:gd name="T71" fmla="*/ 253 h 771"/>
                <a:gd name="T72" fmla="*/ 725 w 772"/>
                <a:gd name="T73" fmla="*/ 201 h 771"/>
                <a:gd name="T74" fmla="*/ 695 w 772"/>
                <a:gd name="T75" fmla="*/ 154 h 771"/>
                <a:gd name="T76" fmla="*/ 659 w 772"/>
                <a:gd name="T77" fmla="*/ 113 h 771"/>
                <a:gd name="T78" fmla="*/ 616 w 772"/>
                <a:gd name="T79" fmla="*/ 77 h 771"/>
                <a:gd name="T80" fmla="*/ 569 w 772"/>
                <a:gd name="T81" fmla="*/ 46 h 771"/>
                <a:gd name="T82" fmla="*/ 518 w 772"/>
                <a:gd name="T83" fmla="*/ 23 h 771"/>
                <a:gd name="T84" fmla="*/ 463 w 772"/>
                <a:gd name="T85" fmla="*/ 8 h 771"/>
                <a:gd name="T86" fmla="*/ 406 w 772"/>
                <a:gd name="T87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72" h="771">
                  <a:moveTo>
                    <a:pt x="385" y="0"/>
                  </a:moveTo>
                  <a:lnTo>
                    <a:pt x="385" y="0"/>
                  </a:lnTo>
                  <a:lnTo>
                    <a:pt x="366" y="0"/>
                  </a:lnTo>
                  <a:lnTo>
                    <a:pt x="346" y="2"/>
                  </a:lnTo>
                  <a:lnTo>
                    <a:pt x="327" y="5"/>
                  </a:lnTo>
                  <a:lnTo>
                    <a:pt x="307" y="8"/>
                  </a:lnTo>
                  <a:lnTo>
                    <a:pt x="289" y="11"/>
                  </a:lnTo>
                  <a:lnTo>
                    <a:pt x="271" y="17"/>
                  </a:lnTo>
                  <a:lnTo>
                    <a:pt x="253" y="23"/>
                  </a:lnTo>
                  <a:lnTo>
                    <a:pt x="235" y="30"/>
                  </a:lnTo>
                  <a:lnTo>
                    <a:pt x="218" y="38"/>
                  </a:lnTo>
                  <a:lnTo>
                    <a:pt x="201" y="46"/>
                  </a:lnTo>
                  <a:lnTo>
                    <a:pt x="185" y="56"/>
                  </a:lnTo>
                  <a:lnTo>
                    <a:pt x="170" y="65"/>
                  </a:lnTo>
                  <a:lnTo>
                    <a:pt x="154" y="77"/>
                  </a:lnTo>
                  <a:lnTo>
                    <a:pt x="140" y="88"/>
                  </a:lnTo>
                  <a:lnTo>
                    <a:pt x="126" y="100"/>
                  </a:lnTo>
                  <a:lnTo>
                    <a:pt x="113" y="113"/>
                  </a:lnTo>
                  <a:lnTo>
                    <a:pt x="100" y="126"/>
                  </a:lnTo>
                  <a:lnTo>
                    <a:pt x="88" y="141"/>
                  </a:lnTo>
                  <a:lnTo>
                    <a:pt x="76" y="154"/>
                  </a:lnTo>
                  <a:lnTo>
                    <a:pt x="66" y="170"/>
                  </a:lnTo>
                  <a:lnTo>
                    <a:pt x="56" y="185"/>
                  </a:lnTo>
                  <a:lnTo>
                    <a:pt x="47" y="201"/>
                  </a:lnTo>
                  <a:lnTo>
                    <a:pt x="37" y="219"/>
                  </a:lnTo>
                  <a:lnTo>
                    <a:pt x="29" y="236"/>
                  </a:lnTo>
                  <a:lnTo>
                    <a:pt x="23" y="253"/>
                  </a:lnTo>
                  <a:lnTo>
                    <a:pt x="17" y="271"/>
                  </a:lnTo>
                  <a:lnTo>
                    <a:pt x="12" y="289"/>
                  </a:lnTo>
                  <a:lnTo>
                    <a:pt x="8" y="308"/>
                  </a:lnTo>
                  <a:lnTo>
                    <a:pt x="4" y="327"/>
                  </a:lnTo>
                  <a:lnTo>
                    <a:pt x="2" y="347"/>
                  </a:lnTo>
                  <a:lnTo>
                    <a:pt x="0" y="366"/>
                  </a:lnTo>
                  <a:lnTo>
                    <a:pt x="0" y="386"/>
                  </a:lnTo>
                  <a:lnTo>
                    <a:pt x="0" y="386"/>
                  </a:lnTo>
                  <a:lnTo>
                    <a:pt x="0" y="405"/>
                  </a:lnTo>
                  <a:lnTo>
                    <a:pt x="2" y="426"/>
                  </a:lnTo>
                  <a:lnTo>
                    <a:pt x="4" y="444"/>
                  </a:lnTo>
                  <a:lnTo>
                    <a:pt x="8" y="463"/>
                  </a:lnTo>
                  <a:lnTo>
                    <a:pt x="12" y="482"/>
                  </a:lnTo>
                  <a:lnTo>
                    <a:pt x="17" y="500"/>
                  </a:lnTo>
                  <a:lnTo>
                    <a:pt x="23" y="518"/>
                  </a:lnTo>
                  <a:lnTo>
                    <a:pt x="29" y="535"/>
                  </a:lnTo>
                  <a:lnTo>
                    <a:pt x="37" y="553"/>
                  </a:lnTo>
                  <a:lnTo>
                    <a:pt x="47" y="570"/>
                  </a:lnTo>
                  <a:lnTo>
                    <a:pt x="56" y="586"/>
                  </a:lnTo>
                  <a:lnTo>
                    <a:pt x="66" y="602"/>
                  </a:lnTo>
                  <a:lnTo>
                    <a:pt x="76" y="617"/>
                  </a:lnTo>
                  <a:lnTo>
                    <a:pt x="88" y="632"/>
                  </a:lnTo>
                  <a:lnTo>
                    <a:pt x="100" y="645"/>
                  </a:lnTo>
                  <a:lnTo>
                    <a:pt x="113" y="659"/>
                  </a:lnTo>
                  <a:lnTo>
                    <a:pt x="126" y="672"/>
                  </a:lnTo>
                  <a:lnTo>
                    <a:pt x="140" y="683"/>
                  </a:lnTo>
                  <a:lnTo>
                    <a:pt x="154" y="694"/>
                  </a:lnTo>
                  <a:lnTo>
                    <a:pt x="170" y="706"/>
                  </a:lnTo>
                  <a:lnTo>
                    <a:pt x="185" y="716"/>
                  </a:lnTo>
                  <a:lnTo>
                    <a:pt x="201" y="725"/>
                  </a:lnTo>
                  <a:lnTo>
                    <a:pt x="218" y="733"/>
                  </a:lnTo>
                  <a:lnTo>
                    <a:pt x="235" y="741"/>
                  </a:lnTo>
                  <a:lnTo>
                    <a:pt x="253" y="748"/>
                  </a:lnTo>
                  <a:lnTo>
                    <a:pt x="271" y="754"/>
                  </a:lnTo>
                  <a:lnTo>
                    <a:pt x="289" y="760"/>
                  </a:lnTo>
                  <a:lnTo>
                    <a:pt x="307" y="764"/>
                  </a:lnTo>
                  <a:lnTo>
                    <a:pt x="327" y="768"/>
                  </a:lnTo>
                  <a:lnTo>
                    <a:pt x="346" y="770"/>
                  </a:lnTo>
                  <a:lnTo>
                    <a:pt x="366" y="771"/>
                  </a:lnTo>
                  <a:lnTo>
                    <a:pt x="385" y="771"/>
                  </a:lnTo>
                  <a:lnTo>
                    <a:pt x="385" y="771"/>
                  </a:lnTo>
                  <a:lnTo>
                    <a:pt x="406" y="771"/>
                  </a:lnTo>
                  <a:lnTo>
                    <a:pt x="425" y="770"/>
                  </a:lnTo>
                  <a:lnTo>
                    <a:pt x="445" y="768"/>
                  </a:lnTo>
                  <a:lnTo>
                    <a:pt x="463" y="764"/>
                  </a:lnTo>
                  <a:lnTo>
                    <a:pt x="482" y="760"/>
                  </a:lnTo>
                  <a:lnTo>
                    <a:pt x="501" y="754"/>
                  </a:lnTo>
                  <a:lnTo>
                    <a:pt x="518" y="748"/>
                  </a:lnTo>
                  <a:lnTo>
                    <a:pt x="536" y="741"/>
                  </a:lnTo>
                  <a:lnTo>
                    <a:pt x="553" y="733"/>
                  </a:lnTo>
                  <a:lnTo>
                    <a:pt x="569" y="725"/>
                  </a:lnTo>
                  <a:lnTo>
                    <a:pt x="585" y="716"/>
                  </a:lnTo>
                  <a:lnTo>
                    <a:pt x="601" y="706"/>
                  </a:lnTo>
                  <a:lnTo>
                    <a:pt x="616" y="694"/>
                  </a:lnTo>
                  <a:lnTo>
                    <a:pt x="631" y="683"/>
                  </a:lnTo>
                  <a:lnTo>
                    <a:pt x="645" y="672"/>
                  </a:lnTo>
                  <a:lnTo>
                    <a:pt x="659" y="659"/>
                  </a:lnTo>
                  <a:lnTo>
                    <a:pt x="671" y="645"/>
                  </a:lnTo>
                  <a:lnTo>
                    <a:pt x="684" y="632"/>
                  </a:lnTo>
                  <a:lnTo>
                    <a:pt x="695" y="617"/>
                  </a:lnTo>
                  <a:lnTo>
                    <a:pt x="706" y="602"/>
                  </a:lnTo>
                  <a:lnTo>
                    <a:pt x="716" y="586"/>
                  </a:lnTo>
                  <a:lnTo>
                    <a:pt x="725" y="570"/>
                  </a:lnTo>
                  <a:lnTo>
                    <a:pt x="733" y="553"/>
                  </a:lnTo>
                  <a:lnTo>
                    <a:pt x="741" y="535"/>
                  </a:lnTo>
                  <a:lnTo>
                    <a:pt x="748" y="518"/>
                  </a:lnTo>
                  <a:lnTo>
                    <a:pt x="754" y="500"/>
                  </a:lnTo>
                  <a:lnTo>
                    <a:pt x="759" y="482"/>
                  </a:lnTo>
                  <a:lnTo>
                    <a:pt x="764" y="463"/>
                  </a:lnTo>
                  <a:lnTo>
                    <a:pt x="767" y="444"/>
                  </a:lnTo>
                  <a:lnTo>
                    <a:pt x="770" y="426"/>
                  </a:lnTo>
                  <a:lnTo>
                    <a:pt x="771" y="405"/>
                  </a:lnTo>
                  <a:lnTo>
                    <a:pt x="772" y="386"/>
                  </a:lnTo>
                  <a:lnTo>
                    <a:pt x="772" y="386"/>
                  </a:lnTo>
                  <a:lnTo>
                    <a:pt x="771" y="366"/>
                  </a:lnTo>
                  <a:lnTo>
                    <a:pt x="770" y="347"/>
                  </a:lnTo>
                  <a:lnTo>
                    <a:pt x="767" y="327"/>
                  </a:lnTo>
                  <a:lnTo>
                    <a:pt x="764" y="308"/>
                  </a:lnTo>
                  <a:lnTo>
                    <a:pt x="759" y="289"/>
                  </a:lnTo>
                  <a:lnTo>
                    <a:pt x="754" y="271"/>
                  </a:lnTo>
                  <a:lnTo>
                    <a:pt x="748" y="253"/>
                  </a:lnTo>
                  <a:lnTo>
                    <a:pt x="741" y="236"/>
                  </a:lnTo>
                  <a:lnTo>
                    <a:pt x="733" y="219"/>
                  </a:lnTo>
                  <a:lnTo>
                    <a:pt x="725" y="201"/>
                  </a:lnTo>
                  <a:lnTo>
                    <a:pt x="716" y="185"/>
                  </a:lnTo>
                  <a:lnTo>
                    <a:pt x="706" y="170"/>
                  </a:lnTo>
                  <a:lnTo>
                    <a:pt x="695" y="154"/>
                  </a:lnTo>
                  <a:lnTo>
                    <a:pt x="684" y="141"/>
                  </a:lnTo>
                  <a:lnTo>
                    <a:pt x="671" y="126"/>
                  </a:lnTo>
                  <a:lnTo>
                    <a:pt x="659" y="113"/>
                  </a:lnTo>
                  <a:lnTo>
                    <a:pt x="645" y="100"/>
                  </a:lnTo>
                  <a:lnTo>
                    <a:pt x="631" y="88"/>
                  </a:lnTo>
                  <a:lnTo>
                    <a:pt x="616" y="77"/>
                  </a:lnTo>
                  <a:lnTo>
                    <a:pt x="601" y="65"/>
                  </a:lnTo>
                  <a:lnTo>
                    <a:pt x="585" y="56"/>
                  </a:lnTo>
                  <a:lnTo>
                    <a:pt x="569" y="46"/>
                  </a:lnTo>
                  <a:lnTo>
                    <a:pt x="553" y="38"/>
                  </a:lnTo>
                  <a:lnTo>
                    <a:pt x="536" y="30"/>
                  </a:lnTo>
                  <a:lnTo>
                    <a:pt x="518" y="23"/>
                  </a:lnTo>
                  <a:lnTo>
                    <a:pt x="501" y="17"/>
                  </a:lnTo>
                  <a:lnTo>
                    <a:pt x="482" y="11"/>
                  </a:lnTo>
                  <a:lnTo>
                    <a:pt x="463" y="8"/>
                  </a:lnTo>
                  <a:lnTo>
                    <a:pt x="445" y="5"/>
                  </a:lnTo>
                  <a:lnTo>
                    <a:pt x="425" y="2"/>
                  </a:lnTo>
                  <a:lnTo>
                    <a:pt x="406" y="0"/>
                  </a:lnTo>
                  <a:lnTo>
                    <a:pt x="385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DB602">
                <a:alpha val="30000"/>
              </a:srgbClr>
            </a:solidFill>
            <a:ln w="114300" cap="flat" cmpd="sng">
              <a:solidFill>
                <a:srgbClr val="F7B60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6" tIns="45719" rIns="91436" bIns="45719"/>
            <a:lstStyle/>
            <a:p>
              <a:endParaRPr lang="zh-CN" altLang="en-US">
                <a:solidFill>
                  <a:prstClr val="black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11" name="Freeform 310"/>
            <p:cNvSpPr>
              <a:spLocks/>
            </p:cNvSpPr>
            <p:nvPr/>
          </p:nvSpPr>
          <p:spPr bwMode="auto">
            <a:xfrm>
              <a:off x="1807321" y="1804781"/>
              <a:ext cx="1225551" cy="1225551"/>
            </a:xfrm>
            <a:custGeom>
              <a:avLst/>
              <a:gdLst>
                <a:gd name="T0" fmla="*/ 771 w 772"/>
                <a:gd name="T1" fmla="*/ 406 h 772"/>
                <a:gd name="T2" fmla="*/ 764 w 772"/>
                <a:gd name="T3" fmla="*/ 465 h 772"/>
                <a:gd name="T4" fmla="*/ 748 w 772"/>
                <a:gd name="T5" fmla="*/ 519 h 772"/>
                <a:gd name="T6" fmla="*/ 725 w 772"/>
                <a:gd name="T7" fmla="*/ 571 h 772"/>
                <a:gd name="T8" fmla="*/ 696 w 772"/>
                <a:gd name="T9" fmla="*/ 618 h 772"/>
                <a:gd name="T10" fmla="*/ 659 w 772"/>
                <a:gd name="T11" fmla="*/ 659 h 772"/>
                <a:gd name="T12" fmla="*/ 617 w 772"/>
                <a:gd name="T13" fmla="*/ 696 h 772"/>
                <a:gd name="T14" fmla="*/ 570 w 772"/>
                <a:gd name="T15" fmla="*/ 725 h 772"/>
                <a:gd name="T16" fmla="*/ 518 w 772"/>
                <a:gd name="T17" fmla="*/ 749 h 772"/>
                <a:gd name="T18" fmla="*/ 463 w 772"/>
                <a:gd name="T19" fmla="*/ 764 h 772"/>
                <a:gd name="T20" fmla="*/ 406 w 772"/>
                <a:gd name="T21" fmla="*/ 772 h 772"/>
                <a:gd name="T22" fmla="*/ 366 w 772"/>
                <a:gd name="T23" fmla="*/ 772 h 772"/>
                <a:gd name="T24" fmla="*/ 308 w 772"/>
                <a:gd name="T25" fmla="*/ 764 h 772"/>
                <a:gd name="T26" fmla="*/ 253 w 772"/>
                <a:gd name="T27" fmla="*/ 749 h 772"/>
                <a:gd name="T28" fmla="*/ 203 w 772"/>
                <a:gd name="T29" fmla="*/ 725 h 772"/>
                <a:gd name="T30" fmla="*/ 156 w 772"/>
                <a:gd name="T31" fmla="*/ 696 h 772"/>
                <a:gd name="T32" fmla="*/ 113 w 772"/>
                <a:gd name="T33" fmla="*/ 659 h 772"/>
                <a:gd name="T34" fmla="*/ 77 w 772"/>
                <a:gd name="T35" fmla="*/ 618 h 772"/>
                <a:gd name="T36" fmla="*/ 47 w 772"/>
                <a:gd name="T37" fmla="*/ 571 h 772"/>
                <a:gd name="T38" fmla="*/ 24 w 772"/>
                <a:gd name="T39" fmla="*/ 519 h 772"/>
                <a:gd name="T40" fmla="*/ 8 w 772"/>
                <a:gd name="T41" fmla="*/ 465 h 772"/>
                <a:gd name="T42" fmla="*/ 1 w 772"/>
                <a:gd name="T43" fmla="*/ 406 h 772"/>
                <a:gd name="T44" fmla="*/ 1 w 772"/>
                <a:gd name="T45" fmla="*/ 366 h 772"/>
                <a:gd name="T46" fmla="*/ 8 w 772"/>
                <a:gd name="T47" fmla="*/ 309 h 772"/>
                <a:gd name="T48" fmla="*/ 24 w 772"/>
                <a:gd name="T49" fmla="*/ 254 h 772"/>
                <a:gd name="T50" fmla="*/ 47 w 772"/>
                <a:gd name="T51" fmla="*/ 203 h 772"/>
                <a:gd name="T52" fmla="*/ 77 w 772"/>
                <a:gd name="T53" fmla="*/ 156 h 772"/>
                <a:gd name="T54" fmla="*/ 113 w 772"/>
                <a:gd name="T55" fmla="*/ 113 h 772"/>
                <a:gd name="T56" fmla="*/ 156 w 772"/>
                <a:gd name="T57" fmla="*/ 77 h 772"/>
                <a:gd name="T58" fmla="*/ 203 w 772"/>
                <a:gd name="T59" fmla="*/ 47 h 772"/>
                <a:gd name="T60" fmla="*/ 253 w 772"/>
                <a:gd name="T61" fmla="*/ 24 h 772"/>
                <a:gd name="T62" fmla="*/ 308 w 772"/>
                <a:gd name="T63" fmla="*/ 8 h 772"/>
                <a:gd name="T64" fmla="*/ 366 w 772"/>
                <a:gd name="T65" fmla="*/ 1 h 772"/>
                <a:gd name="T66" fmla="*/ 406 w 772"/>
                <a:gd name="T67" fmla="*/ 1 h 772"/>
                <a:gd name="T68" fmla="*/ 463 w 772"/>
                <a:gd name="T69" fmla="*/ 8 h 772"/>
                <a:gd name="T70" fmla="*/ 518 w 772"/>
                <a:gd name="T71" fmla="*/ 24 h 772"/>
                <a:gd name="T72" fmla="*/ 570 w 772"/>
                <a:gd name="T73" fmla="*/ 47 h 772"/>
                <a:gd name="T74" fmla="*/ 617 w 772"/>
                <a:gd name="T75" fmla="*/ 77 h 772"/>
                <a:gd name="T76" fmla="*/ 659 w 772"/>
                <a:gd name="T77" fmla="*/ 113 h 772"/>
                <a:gd name="T78" fmla="*/ 696 w 772"/>
                <a:gd name="T79" fmla="*/ 156 h 772"/>
                <a:gd name="T80" fmla="*/ 725 w 772"/>
                <a:gd name="T81" fmla="*/ 203 h 772"/>
                <a:gd name="T82" fmla="*/ 748 w 772"/>
                <a:gd name="T83" fmla="*/ 254 h 772"/>
                <a:gd name="T84" fmla="*/ 764 w 772"/>
                <a:gd name="T85" fmla="*/ 309 h 772"/>
                <a:gd name="T86" fmla="*/ 771 w 772"/>
                <a:gd name="T87" fmla="*/ 366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72" h="772">
                  <a:moveTo>
                    <a:pt x="772" y="387"/>
                  </a:moveTo>
                  <a:lnTo>
                    <a:pt x="772" y="387"/>
                  </a:lnTo>
                  <a:lnTo>
                    <a:pt x="771" y="406"/>
                  </a:lnTo>
                  <a:lnTo>
                    <a:pt x="770" y="426"/>
                  </a:lnTo>
                  <a:lnTo>
                    <a:pt x="768" y="445"/>
                  </a:lnTo>
                  <a:lnTo>
                    <a:pt x="764" y="465"/>
                  </a:lnTo>
                  <a:lnTo>
                    <a:pt x="760" y="483"/>
                  </a:lnTo>
                  <a:lnTo>
                    <a:pt x="755" y="501"/>
                  </a:lnTo>
                  <a:lnTo>
                    <a:pt x="748" y="519"/>
                  </a:lnTo>
                  <a:lnTo>
                    <a:pt x="741" y="537"/>
                  </a:lnTo>
                  <a:lnTo>
                    <a:pt x="735" y="554"/>
                  </a:lnTo>
                  <a:lnTo>
                    <a:pt x="725" y="571"/>
                  </a:lnTo>
                  <a:lnTo>
                    <a:pt x="716" y="587"/>
                  </a:lnTo>
                  <a:lnTo>
                    <a:pt x="706" y="602"/>
                  </a:lnTo>
                  <a:lnTo>
                    <a:pt x="696" y="618"/>
                  </a:lnTo>
                  <a:lnTo>
                    <a:pt x="684" y="632"/>
                  </a:lnTo>
                  <a:lnTo>
                    <a:pt x="672" y="646"/>
                  </a:lnTo>
                  <a:lnTo>
                    <a:pt x="659" y="659"/>
                  </a:lnTo>
                  <a:lnTo>
                    <a:pt x="645" y="672"/>
                  </a:lnTo>
                  <a:lnTo>
                    <a:pt x="632" y="684"/>
                  </a:lnTo>
                  <a:lnTo>
                    <a:pt x="617" y="696"/>
                  </a:lnTo>
                  <a:lnTo>
                    <a:pt x="602" y="706"/>
                  </a:lnTo>
                  <a:lnTo>
                    <a:pt x="586" y="716"/>
                  </a:lnTo>
                  <a:lnTo>
                    <a:pt x="570" y="725"/>
                  </a:lnTo>
                  <a:lnTo>
                    <a:pt x="554" y="735"/>
                  </a:lnTo>
                  <a:lnTo>
                    <a:pt x="537" y="743"/>
                  </a:lnTo>
                  <a:lnTo>
                    <a:pt x="518" y="749"/>
                  </a:lnTo>
                  <a:lnTo>
                    <a:pt x="501" y="755"/>
                  </a:lnTo>
                  <a:lnTo>
                    <a:pt x="483" y="760"/>
                  </a:lnTo>
                  <a:lnTo>
                    <a:pt x="463" y="764"/>
                  </a:lnTo>
                  <a:lnTo>
                    <a:pt x="445" y="768"/>
                  </a:lnTo>
                  <a:lnTo>
                    <a:pt x="426" y="770"/>
                  </a:lnTo>
                  <a:lnTo>
                    <a:pt x="406" y="772"/>
                  </a:lnTo>
                  <a:lnTo>
                    <a:pt x="386" y="772"/>
                  </a:lnTo>
                  <a:lnTo>
                    <a:pt x="386" y="772"/>
                  </a:lnTo>
                  <a:lnTo>
                    <a:pt x="366" y="772"/>
                  </a:lnTo>
                  <a:lnTo>
                    <a:pt x="347" y="770"/>
                  </a:lnTo>
                  <a:lnTo>
                    <a:pt x="327" y="768"/>
                  </a:lnTo>
                  <a:lnTo>
                    <a:pt x="308" y="764"/>
                  </a:lnTo>
                  <a:lnTo>
                    <a:pt x="289" y="760"/>
                  </a:lnTo>
                  <a:lnTo>
                    <a:pt x="271" y="755"/>
                  </a:lnTo>
                  <a:lnTo>
                    <a:pt x="253" y="749"/>
                  </a:lnTo>
                  <a:lnTo>
                    <a:pt x="236" y="743"/>
                  </a:lnTo>
                  <a:lnTo>
                    <a:pt x="219" y="735"/>
                  </a:lnTo>
                  <a:lnTo>
                    <a:pt x="203" y="725"/>
                  </a:lnTo>
                  <a:lnTo>
                    <a:pt x="186" y="716"/>
                  </a:lnTo>
                  <a:lnTo>
                    <a:pt x="170" y="706"/>
                  </a:lnTo>
                  <a:lnTo>
                    <a:pt x="156" y="696"/>
                  </a:lnTo>
                  <a:lnTo>
                    <a:pt x="141" y="684"/>
                  </a:lnTo>
                  <a:lnTo>
                    <a:pt x="127" y="672"/>
                  </a:lnTo>
                  <a:lnTo>
                    <a:pt x="113" y="659"/>
                  </a:lnTo>
                  <a:lnTo>
                    <a:pt x="101" y="646"/>
                  </a:lnTo>
                  <a:lnTo>
                    <a:pt x="88" y="632"/>
                  </a:lnTo>
                  <a:lnTo>
                    <a:pt x="77" y="618"/>
                  </a:lnTo>
                  <a:lnTo>
                    <a:pt x="66" y="602"/>
                  </a:lnTo>
                  <a:lnTo>
                    <a:pt x="56" y="587"/>
                  </a:lnTo>
                  <a:lnTo>
                    <a:pt x="47" y="571"/>
                  </a:lnTo>
                  <a:lnTo>
                    <a:pt x="38" y="554"/>
                  </a:lnTo>
                  <a:lnTo>
                    <a:pt x="31" y="537"/>
                  </a:lnTo>
                  <a:lnTo>
                    <a:pt x="24" y="519"/>
                  </a:lnTo>
                  <a:lnTo>
                    <a:pt x="17" y="501"/>
                  </a:lnTo>
                  <a:lnTo>
                    <a:pt x="13" y="483"/>
                  </a:lnTo>
                  <a:lnTo>
                    <a:pt x="8" y="465"/>
                  </a:lnTo>
                  <a:lnTo>
                    <a:pt x="5" y="445"/>
                  </a:lnTo>
                  <a:lnTo>
                    <a:pt x="2" y="426"/>
                  </a:lnTo>
                  <a:lnTo>
                    <a:pt x="1" y="406"/>
                  </a:lnTo>
                  <a:lnTo>
                    <a:pt x="0" y="387"/>
                  </a:lnTo>
                  <a:lnTo>
                    <a:pt x="0" y="387"/>
                  </a:lnTo>
                  <a:lnTo>
                    <a:pt x="1" y="366"/>
                  </a:lnTo>
                  <a:lnTo>
                    <a:pt x="2" y="347"/>
                  </a:lnTo>
                  <a:lnTo>
                    <a:pt x="5" y="327"/>
                  </a:lnTo>
                  <a:lnTo>
                    <a:pt x="8" y="309"/>
                  </a:lnTo>
                  <a:lnTo>
                    <a:pt x="13" y="290"/>
                  </a:lnTo>
                  <a:lnTo>
                    <a:pt x="17" y="271"/>
                  </a:lnTo>
                  <a:lnTo>
                    <a:pt x="24" y="254"/>
                  </a:lnTo>
                  <a:lnTo>
                    <a:pt x="31" y="236"/>
                  </a:lnTo>
                  <a:lnTo>
                    <a:pt x="38" y="219"/>
                  </a:lnTo>
                  <a:lnTo>
                    <a:pt x="47" y="203"/>
                  </a:lnTo>
                  <a:lnTo>
                    <a:pt x="56" y="187"/>
                  </a:lnTo>
                  <a:lnTo>
                    <a:pt x="66" y="171"/>
                  </a:lnTo>
                  <a:lnTo>
                    <a:pt x="77" y="156"/>
                  </a:lnTo>
                  <a:lnTo>
                    <a:pt x="88" y="141"/>
                  </a:lnTo>
                  <a:lnTo>
                    <a:pt x="101" y="127"/>
                  </a:lnTo>
                  <a:lnTo>
                    <a:pt x="113" y="113"/>
                  </a:lnTo>
                  <a:lnTo>
                    <a:pt x="127" y="101"/>
                  </a:lnTo>
                  <a:lnTo>
                    <a:pt x="141" y="88"/>
                  </a:lnTo>
                  <a:lnTo>
                    <a:pt x="156" y="77"/>
                  </a:lnTo>
                  <a:lnTo>
                    <a:pt x="170" y="66"/>
                  </a:lnTo>
                  <a:lnTo>
                    <a:pt x="186" y="56"/>
                  </a:lnTo>
                  <a:lnTo>
                    <a:pt x="203" y="47"/>
                  </a:lnTo>
                  <a:lnTo>
                    <a:pt x="219" y="39"/>
                  </a:lnTo>
                  <a:lnTo>
                    <a:pt x="236" y="31"/>
                  </a:lnTo>
                  <a:lnTo>
                    <a:pt x="253" y="24"/>
                  </a:lnTo>
                  <a:lnTo>
                    <a:pt x="271" y="18"/>
                  </a:lnTo>
                  <a:lnTo>
                    <a:pt x="289" y="13"/>
                  </a:lnTo>
                  <a:lnTo>
                    <a:pt x="308" y="8"/>
                  </a:lnTo>
                  <a:lnTo>
                    <a:pt x="327" y="5"/>
                  </a:lnTo>
                  <a:lnTo>
                    <a:pt x="347" y="2"/>
                  </a:lnTo>
                  <a:lnTo>
                    <a:pt x="366" y="1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406" y="1"/>
                  </a:lnTo>
                  <a:lnTo>
                    <a:pt x="426" y="2"/>
                  </a:lnTo>
                  <a:lnTo>
                    <a:pt x="445" y="5"/>
                  </a:lnTo>
                  <a:lnTo>
                    <a:pt x="463" y="8"/>
                  </a:lnTo>
                  <a:lnTo>
                    <a:pt x="483" y="13"/>
                  </a:lnTo>
                  <a:lnTo>
                    <a:pt x="501" y="18"/>
                  </a:lnTo>
                  <a:lnTo>
                    <a:pt x="518" y="24"/>
                  </a:lnTo>
                  <a:lnTo>
                    <a:pt x="537" y="31"/>
                  </a:lnTo>
                  <a:lnTo>
                    <a:pt x="554" y="39"/>
                  </a:lnTo>
                  <a:lnTo>
                    <a:pt x="570" y="47"/>
                  </a:lnTo>
                  <a:lnTo>
                    <a:pt x="586" y="56"/>
                  </a:lnTo>
                  <a:lnTo>
                    <a:pt x="602" y="66"/>
                  </a:lnTo>
                  <a:lnTo>
                    <a:pt x="617" y="77"/>
                  </a:lnTo>
                  <a:lnTo>
                    <a:pt x="632" y="88"/>
                  </a:lnTo>
                  <a:lnTo>
                    <a:pt x="645" y="101"/>
                  </a:lnTo>
                  <a:lnTo>
                    <a:pt x="659" y="113"/>
                  </a:lnTo>
                  <a:lnTo>
                    <a:pt x="672" y="127"/>
                  </a:lnTo>
                  <a:lnTo>
                    <a:pt x="684" y="141"/>
                  </a:lnTo>
                  <a:lnTo>
                    <a:pt x="696" y="156"/>
                  </a:lnTo>
                  <a:lnTo>
                    <a:pt x="706" y="171"/>
                  </a:lnTo>
                  <a:lnTo>
                    <a:pt x="716" y="187"/>
                  </a:lnTo>
                  <a:lnTo>
                    <a:pt x="725" y="203"/>
                  </a:lnTo>
                  <a:lnTo>
                    <a:pt x="735" y="219"/>
                  </a:lnTo>
                  <a:lnTo>
                    <a:pt x="741" y="236"/>
                  </a:lnTo>
                  <a:lnTo>
                    <a:pt x="748" y="254"/>
                  </a:lnTo>
                  <a:lnTo>
                    <a:pt x="755" y="271"/>
                  </a:lnTo>
                  <a:lnTo>
                    <a:pt x="760" y="290"/>
                  </a:lnTo>
                  <a:lnTo>
                    <a:pt x="764" y="309"/>
                  </a:lnTo>
                  <a:lnTo>
                    <a:pt x="768" y="327"/>
                  </a:lnTo>
                  <a:lnTo>
                    <a:pt x="770" y="347"/>
                  </a:lnTo>
                  <a:lnTo>
                    <a:pt x="771" y="366"/>
                  </a:lnTo>
                  <a:lnTo>
                    <a:pt x="772" y="387"/>
                  </a:lnTo>
                  <a:lnTo>
                    <a:pt x="772" y="387"/>
                  </a:lnTo>
                  <a:close/>
                </a:path>
              </a:pathLst>
            </a:custGeom>
            <a:solidFill>
              <a:srgbClr val="139AFF">
                <a:alpha val="30000"/>
              </a:srgbClr>
            </a:solidFill>
            <a:ln w="114300" cap="flat" cmpd="sng">
              <a:solidFill>
                <a:srgbClr val="139A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6" tIns="45719" rIns="91436" bIns="45719"/>
            <a:lstStyle/>
            <a:p>
              <a:endParaRPr lang="zh-CN" altLang="en-US">
                <a:solidFill>
                  <a:prstClr val="black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21" name="Rectangle 344"/>
            <p:cNvSpPr>
              <a:spLocks noChangeArrowheads="1"/>
            </p:cNvSpPr>
            <p:nvPr/>
          </p:nvSpPr>
          <p:spPr bwMode="auto">
            <a:xfrm>
              <a:off x="2975721" y="3173470"/>
              <a:ext cx="1263651" cy="787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 lIns="91436" tIns="45719" rIns="91436" bIns="45719">
              <a:spAutoFit/>
            </a:bodyPr>
            <a:lstStyle/>
            <a:p>
              <a:pPr algn="ctr" defTabSz="120007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100" b="1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视频</a:t>
              </a:r>
            </a:p>
            <a:p>
              <a:pPr algn="ctr" defTabSz="120007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100" b="1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点播</a:t>
              </a:r>
            </a:p>
          </p:txBody>
        </p:sp>
        <p:sp>
          <p:nvSpPr>
            <p:cNvPr id="22" name="Rectangle 346"/>
            <p:cNvSpPr>
              <a:spLocks noChangeArrowheads="1"/>
            </p:cNvSpPr>
            <p:nvPr/>
          </p:nvSpPr>
          <p:spPr bwMode="auto">
            <a:xfrm>
              <a:off x="1816845" y="2017022"/>
              <a:ext cx="1206500" cy="757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91436" tIns="45719" rIns="91436" bIns="45719">
              <a:spAutoFit/>
            </a:bodyPr>
            <a:lstStyle/>
            <a:p>
              <a:pPr algn="ctr" defTabSz="1200073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smtClean="0">
                  <a:solidFill>
                    <a:schemeClr val="bg1"/>
                  </a:solidFill>
                  <a:latin typeface="华文细黑" pitchFamily="2" charset="-122"/>
                  <a:ea typeface="华文细黑" pitchFamily="2" charset="-122"/>
                </a:rPr>
                <a:t>视频</a:t>
              </a:r>
            </a:p>
            <a:p>
              <a:pPr algn="ctr" defTabSz="1200073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华文细黑" pitchFamily="2" charset="-122"/>
                  <a:ea typeface="华文细黑" pitchFamily="2" charset="-122"/>
                </a:rPr>
                <a:t>直播</a:t>
              </a:r>
            </a:p>
          </p:txBody>
        </p:sp>
        <p:sp>
          <p:nvSpPr>
            <p:cNvPr id="23" name="Rectangle 347"/>
            <p:cNvSpPr>
              <a:spLocks noChangeArrowheads="1"/>
            </p:cNvSpPr>
            <p:nvPr/>
          </p:nvSpPr>
          <p:spPr bwMode="auto">
            <a:xfrm>
              <a:off x="645254" y="3314338"/>
              <a:ext cx="1206500" cy="461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91436" tIns="45719" rIns="91436" bIns="45719">
              <a:spAutoFit/>
            </a:bodyPr>
            <a:lstStyle/>
            <a:p>
              <a:pPr algn="ctr" defTabSz="1200073">
                <a:spcBef>
                  <a:spcPct val="0"/>
                </a:spcBef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华文细黑" pitchFamily="2" charset="-122"/>
                  <a:ea typeface="华文细黑" pitchFamily="2" charset="-122"/>
                </a:rPr>
                <a:t>网页</a:t>
              </a:r>
            </a:p>
          </p:txBody>
        </p:sp>
        <p:sp>
          <p:nvSpPr>
            <p:cNvPr id="24" name="Rectangle 348"/>
            <p:cNvSpPr>
              <a:spLocks noChangeArrowheads="1"/>
            </p:cNvSpPr>
            <p:nvPr/>
          </p:nvSpPr>
          <p:spPr bwMode="auto">
            <a:xfrm>
              <a:off x="1831663" y="4362911"/>
              <a:ext cx="1206500" cy="757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91436" tIns="45719" rIns="91436" bIns="45719">
              <a:spAutoFit/>
            </a:bodyPr>
            <a:lstStyle/>
            <a:p>
              <a:pPr algn="ctr" defTabSz="1200073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华文细黑" pitchFamily="2" charset="-122"/>
                  <a:ea typeface="华文细黑" pitchFamily="2" charset="-122"/>
                </a:rPr>
                <a:t>文件</a:t>
              </a:r>
            </a:p>
            <a:p>
              <a:pPr algn="ctr" defTabSz="1200073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华文细黑" pitchFamily="2" charset="-122"/>
                  <a:ea typeface="华文细黑" pitchFamily="2" charset="-122"/>
                </a:rPr>
                <a:t>下载</a:t>
              </a:r>
            </a:p>
          </p:txBody>
        </p:sp>
        <p:sp>
          <p:nvSpPr>
            <p:cNvPr id="35" name="Rectangle 346"/>
            <p:cNvSpPr>
              <a:spLocks noChangeArrowheads="1"/>
            </p:cNvSpPr>
            <p:nvPr/>
          </p:nvSpPr>
          <p:spPr bwMode="auto">
            <a:xfrm>
              <a:off x="1816845" y="3176648"/>
              <a:ext cx="1206500" cy="787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91436" tIns="45719" rIns="91436" bIns="45719">
              <a:spAutoFit/>
            </a:bodyPr>
            <a:lstStyle/>
            <a:p>
              <a:pPr algn="ctr" defTabSz="120007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100" b="1" dirty="0" smtClean="0">
                  <a:latin typeface="华文细黑" pitchFamily="2" charset="-122"/>
                  <a:ea typeface="华文细黑" pitchFamily="2" charset="-122"/>
                </a:rPr>
                <a:t>CDN</a:t>
              </a:r>
              <a:endParaRPr lang="zh-CN" altLang="en-US" sz="2100" b="1" dirty="0" smtClean="0">
                <a:latin typeface="华文细黑" pitchFamily="2" charset="-122"/>
                <a:ea typeface="华文细黑" pitchFamily="2" charset="-122"/>
              </a:endParaRPr>
            </a:p>
            <a:p>
              <a:pPr algn="ctr" defTabSz="120007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100" b="1" dirty="0" smtClean="0">
                  <a:latin typeface="华文细黑" pitchFamily="2" charset="-122"/>
                  <a:ea typeface="华文细黑" pitchFamily="2" charset="-122"/>
                </a:rPr>
                <a:t>场景</a:t>
              </a:r>
              <a:endParaRPr lang="en-US" altLang="zh-CN" sz="2100" b="1" dirty="0"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37" name="TextBox 152"/>
          <p:cNvSpPr txBox="1">
            <a:spLocks noChangeArrowheads="1"/>
          </p:cNvSpPr>
          <p:nvPr/>
        </p:nvSpPr>
        <p:spPr bwMode="auto">
          <a:xfrm>
            <a:off x="5583266" y="3173470"/>
            <a:ext cx="614071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任何有大量用户访问的站点都需要使用</a:t>
            </a:r>
            <a:r>
              <a:rPr lang="en-US" altLang="zh-CN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CDN</a:t>
            </a: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加速。</a:t>
            </a:r>
            <a:endParaRPr lang="zh-CN" altLang="en-US" sz="2000" dirty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866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>
            <a:off x="1057274" y="2817018"/>
            <a:ext cx="1263651" cy="1223963"/>
            <a:chOff x="1057274" y="914473"/>
            <a:chExt cx="1263651" cy="1223963"/>
          </a:xfrm>
        </p:grpSpPr>
        <p:sp>
          <p:nvSpPr>
            <p:cNvPr id="4" name="Freeform 311"/>
            <p:cNvSpPr>
              <a:spLocks/>
            </p:cNvSpPr>
            <p:nvPr/>
          </p:nvSpPr>
          <p:spPr bwMode="auto">
            <a:xfrm>
              <a:off x="1057274" y="914473"/>
              <a:ext cx="1225551" cy="1223963"/>
            </a:xfrm>
            <a:custGeom>
              <a:avLst/>
              <a:gdLst>
                <a:gd name="T0" fmla="*/ 366 w 772"/>
                <a:gd name="T1" fmla="*/ 0 h 771"/>
                <a:gd name="T2" fmla="*/ 307 w 772"/>
                <a:gd name="T3" fmla="*/ 8 h 771"/>
                <a:gd name="T4" fmla="*/ 253 w 772"/>
                <a:gd name="T5" fmla="*/ 23 h 771"/>
                <a:gd name="T6" fmla="*/ 201 w 772"/>
                <a:gd name="T7" fmla="*/ 46 h 771"/>
                <a:gd name="T8" fmla="*/ 154 w 772"/>
                <a:gd name="T9" fmla="*/ 77 h 771"/>
                <a:gd name="T10" fmla="*/ 113 w 772"/>
                <a:gd name="T11" fmla="*/ 113 h 771"/>
                <a:gd name="T12" fmla="*/ 76 w 772"/>
                <a:gd name="T13" fmla="*/ 154 h 771"/>
                <a:gd name="T14" fmla="*/ 47 w 772"/>
                <a:gd name="T15" fmla="*/ 201 h 771"/>
                <a:gd name="T16" fmla="*/ 23 w 772"/>
                <a:gd name="T17" fmla="*/ 253 h 771"/>
                <a:gd name="T18" fmla="*/ 8 w 772"/>
                <a:gd name="T19" fmla="*/ 308 h 771"/>
                <a:gd name="T20" fmla="*/ 0 w 772"/>
                <a:gd name="T21" fmla="*/ 366 h 771"/>
                <a:gd name="T22" fmla="*/ 0 w 772"/>
                <a:gd name="T23" fmla="*/ 405 h 771"/>
                <a:gd name="T24" fmla="*/ 8 w 772"/>
                <a:gd name="T25" fmla="*/ 463 h 771"/>
                <a:gd name="T26" fmla="*/ 23 w 772"/>
                <a:gd name="T27" fmla="*/ 518 h 771"/>
                <a:gd name="T28" fmla="*/ 47 w 772"/>
                <a:gd name="T29" fmla="*/ 570 h 771"/>
                <a:gd name="T30" fmla="*/ 76 w 772"/>
                <a:gd name="T31" fmla="*/ 617 h 771"/>
                <a:gd name="T32" fmla="*/ 113 w 772"/>
                <a:gd name="T33" fmla="*/ 659 h 771"/>
                <a:gd name="T34" fmla="*/ 154 w 772"/>
                <a:gd name="T35" fmla="*/ 694 h 771"/>
                <a:gd name="T36" fmla="*/ 201 w 772"/>
                <a:gd name="T37" fmla="*/ 725 h 771"/>
                <a:gd name="T38" fmla="*/ 253 w 772"/>
                <a:gd name="T39" fmla="*/ 748 h 771"/>
                <a:gd name="T40" fmla="*/ 307 w 772"/>
                <a:gd name="T41" fmla="*/ 764 h 771"/>
                <a:gd name="T42" fmla="*/ 366 w 772"/>
                <a:gd name="T43" fmla="*/ 771 h 771"/>
                <a:gd name="T44" fmla="*/ 406 w 772"/>
                <a:gd name="T45" fmla="*/ 771 h 771"/>
                <a:gd name="T46" fmla="*/ 463 w 772"/>
                <a:gd name="T47" fmla="*/ 764 h 771"/>
                <a:gd name="T48" fmla="*/ 518 w 772"/>
                <a:gd name="T49" fmla="*/ 748 h 771"/>
                <a:gd name="T50" fmla="*/ 569 w 772"/>
                <a:gd name="T51" fmla="*/ 725 h 771"/>
                <a:gd name="T52" fmla="*/ 616 w 772"/>
                <a:gd name="T53" fmla="*/ 694 h 771"/>
                <a:gd name="T54" fmla="*/ 659 w 772"/>
                <a:gd name="T55" fmla="*/ 659 h 771"/>
                <a:gd name="T56" fmla="*/ 695 w 772"/>
                <a:gd name="T57" fmla="*/ 617 h 771"/>
                <a:gd name="T58" fmla="*/ 725 w 772"/>
                <a:gd name="T59" fmla="*/ 570 h 771"/>
                <a:gd name="T60" fmla="*/ 748 w 772"/>
                <a:gd name="T61" fmla="*/ 518 h 771"/>
                <a:gd name="T62" fmla="*/ 764 w 772"/>
                <a:gd name="T63" fmla="*/ 463 h 771"/>
                <a:gd name="T64" fmla="*/ 771 w 772"/>
                <a:gd name="T65" fmla="*/ 405 h 771"/>
                <a:gd name="T66" fmla="*/ 771 w 772"/>
                <a:gd name="T67" fmla="*/ 366 h 771"/>
                <a:gd name="T68" fmla="*/ 764 w 772"/>
                <a:gd name="T69" fmla="*/ 308 h 771"/>
                <a:gd name="T70" fmla="*/ 748 w 772"/>
                <a:gd name="T71" fmla="*/ 253 h 771"/>
                <a:gd name="T72" fmla="*/ 725 w 772"/>
                <a:gd name="T73" fmla="*/ 201 h 771"/>
                <a:gd name="T74" fmla="*/ 695 w 772"/>
                <a:gd name="T75" fmla="*/ 154 h 771"/>
                <a:gd name="T76" fmla="*/ 659 w 772"/>
                <a:gd name="T77" fmla="*/ 113 h 771"/>
                <a:gd name="T78" fmla="*/ 616 w 772"/>
                <a:gd name="T79" fmla="*/ 77 h 771"/>
                <a:gd name="T80" fmla="*/ 569 w 772"/>
                <a:gd name="T81" fmla="*/ 46 h 771"/>
                <a:gd name="T82" fmla="*/ 518 w 772"/>
                <a:gd name="T83" fmla="*/ 23 h 771"/>
                <a:gd name="T84" fmla="*/ 463 w 772"/>
                <a:gd name="T85" fmla="*/ 8 h 771"/>
                <a:gd name="T86" fmla="*/ 406 w 772"/>
                <a:gd name="T87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72" h="771">
                  <a:moveTo>
                    <a:pt x="385" y="0"/>
                  </a:moveTo>
                  <a:lnTo>
                    <a:pt x="385" y="0"/>
                  </a:lnTo>
                  <a:lnTo>
                    <a:pt x="366" y="0"/>
                  </a:lnTo>
                  <a:lnTo>
                    <a:pt x="346" y="2"/>
                  </a:lnTo>
                  <a:lnTo>
                    <a:pt x="327" y="5"/>
                  </a:lnTo>
                  <a:lnTo>
                    <a:pt x="307" y="8"/>
                  </a:lnTo>
                  <a:lnTo>
                    <a:pt x="289" y="11"/>
                  </a:lnTo>
                  <a:lnTo>
                    <a:pt x="271" y="17"/>
                  </a:lnTo>
                  <a:lnTo>
                    <a:pt x="253" y="23"/>
                  </a:lnTo>
                  <a:lnTo>
                    <a:pt x="235" y="30"/>
                  </a:lnTo>
                  <a:lnTo>
                    <a:pt x="218" y="38"/>
                  </a:lnTo>
                  <a:lnTo>
                    <a:pt x="201" y="46"/>
                  </a:lnTo>
                  <a:lnTo>
                    <a:pt x="185" y="56"/>
                  </a:lnTo>
                  <a:lnTo>
                    <a:pt x="170" y="65"/>
                  </a:lnTo>
                  <a:lnTo>
                    <a:pt x="154" y="77"/>
                  </a:lnTo>
                  <a:lnTo>
                    <a:pt x="140" y="88"/>
                  </a:lnTo>
                  <a:lnTo>
                    <a:pt x="126" y="100"/>
                  </a:lnTo>
                  <a:lnTo>
                    <a:pt x="113" y="113"/>
                  </a:lnTo>
                  <a:lnTo>
                    <a:pt x="100" y="126"/>
                  </a:lnTo>
                  <a:lnTo>
                    <a:pt x="88" y="141"/>
                  </a:lnTo>
                  <a:lnTo>
                    <a:pt x="76" y="154"/>
                  </a:lnTo>
                  <a:lnTo>
                    <a:pt x="66" y="170"/>
                  </a:lnTo>
                  <a:lnTo>
                    <a:pt x="56" y="185"/>
                  </a:lnTo>
                  <a:lnTo>
                    <a:pt x="47" y="201"/>
                  </a:lnTo>
                  <a:lnTo>
                    <a:pt x="37" y="219"/>
                  </a:lnTo>
                  <a:lnTo>
                    <a:pt x="29" y="236"/>
                  </a:lnTo>
                  <a:lnTo>
                    <a:pt x="23" y="253"/>
                  </a:lnTo>
                  <a:lnTo>
                    <a:pt x="17" y="271"/>
                  </a:lnTo>
                  <a:lnTo>
                    <a:pt x="12" y="289"/>
                  </a:lnTo>
                  <a:lnTo>
                    <a:pt x="8" y="308"/>
                  </a:lnTo>
                  <a:lnTo>
                    <a:pt x="4" y="327"/>
                  </a:lnTo>
                  <a:lnTo>
                    <a:pt x="2" y="347"/>
                  </a:lnTo>
                  <a:lnTo>
                    <a:pt x="0" y="366"/>
                  </a:lnTo>
                  <a:lnTo>
                    <a:pt x="0" y="386"/>
                  </a:lnTo>
                  <a:lnTo>
                    <a:pt x="0" y="386"/>
                  </a:lnTo>
                  <a:lnTo>
                    <a:pt x="0" y="405"/>
                  </a:lnTo>
                  <a:lnTo>
                    <a:pt x="2" y="426"/>
                  </a:lnTo>
                  <a:lnTo>
                    <a:pt x="4" y="444"/>
                  </a:lnTo>
                  <a:lnTo>
                    <a:pt x="8" y="463"/>
                  </a:lnTo>
                  <a:lnTo>
                    <a:pt x="12" y="482"/>
                  </a:lnTo>
                  <a:lnTo>
                    <a:pt x="17" y="500"/>
                  </a:lnTo>
                  <a:lnTo>
                    <a:pt x="23" y="518"/>
                  </a:lnTo>
                  <a:lnTo>
                    <a:pt x="29" y="535"/>
                  </a:lnTo>
                  <a:lnTo>
                    <a:pt x="37" y="553"/>
                  </a:lnTo>
                  <a:lnTo>
                    <a:pt x="47" y="570"/>
                  </a:lnTo>
                  <a:lnTo>
                    <a:pt x="56" y="586"/>
                  </a:lnTo>
                  <a:lnTo>
                    <a:pt x="66" y="602"/>
                  </a:lnTo>
                  <a:lnTo>
                    <a:pt x="76" y="617"/>
                  </a:lnTo>
                  <a:lnTo>
                    <a:pt x="88" y="632"/>
                  </a:lnTo>
                  <a:lnTo>
                    <a:pt x="100" y="645"/>
                  </a:lnTo>
                  <a:lnTo>
                    <a:pt x="113" y="659"/>
                  </a:lnTo>
                  <a:lnTo>
                    <a:pt x="126" y="672"/>
                  </a:lnTo>
                  <a:lnTo>
                    <a:pt x="140" y="683"/>
                  </a:lnTo>
                  <a:lnTo>
                    <a:pt x="154" y="694"/>
                  </a:lnTo>
                  <a:lnTo>
                    <a:pt x="170" y="706"/>
                  </a:lnTo>
                  <a:lnTo>
                    <a:pt x="185" y="716"/>
                  </a:lnTo>
                  <a:lnTo>
                    <a:pt x="201" y="725"/>
                  </a:lnTo>
                  <a:lnTo>
                    <a:pt x="218" y="733"/>
                  </a:lnTo>
                  <a:lnTo>
                    <a:pt x="235" y="741"/>
                  </a:lnTo>
                  <a:lnTo>
                    <a:pt x="253" y="748"/>
                  </a:lnTo>
                  <a:lnTo>
                    <a:pt x="271" y="754"/>
                  </a:lnTo>
                  <a:lnTo>
                    <a:pt x="289" y="760"/>
                  </a:lnTo>
                  <a:lnTo>
                    <a:pt x="307" y="764"/>
                  </a:lnTo>
                  <a:lnTo>
                    <a:pt x="327" y="768"/>
                  </a:lnTo>
                  <a:lnTo>
                    <a:pt x="346" y="770"/>
                  </a:lnTo>
                  <a:lnTo>
                    <a:pt x="366" y="771"/>
                  </a:lnTo>
                  <a:lnTo>
                    <a:pt x="385" y="771"/>
                  </a:lnTo>
                  <a:lnTo>
                    <a:pt x="385" y="771"/>
                  </a:lnTo>
                  <a:lnTo>
                    <a:pt x="406" y="771"/>
                  </a:lnTo>
                  <a:lnTo>
                    <a:pt x="425" y="770"/>
                  </a:lnTo>
                  <a:lnTo>
                    <a:pt x="445" y="768"/>
                  </a:lnTo>
                  <a:lnTo>
                    <a:pt x="463" y="764"/>
                  </a:lnTo>
                  <a:lnTo>
                    <a:pt x="482" y="760"/>
                  </a:lnTo>
                  <a:lnTo>
                    <a:pt x="501" y="754"/>
                  </a:lnTo>
                  <a:lnTo>
                    <a:pt x="518" y="748"/>
                  </a:lnTo>
                  <a:lnTo>
                    <a:pt x="536" y="741"/>
                  </a:lnTo>
                  <a:lnTo>
                    <a:pt x="553" y="733"/>
                  </a:lnTo>
                  <a:lnTo>
                    <a:pt x="569" y="725"/>
                  </a:lnTo>
                  <a:lnTo>
                    <a:pt x="585" y="716"/>
                  </a:lnTo>
                  <a:lnTo>
                    <a:pt x="601" y="706"/>
                  </a:lnTo>
                  <a:lnTo>
                    <a:pt x="616" y="694"/>
                  </a:lnTo>
                  <a:lnTo>
                    <a:pt x="631" y="683"/>
                  </a:lnTo>
                  <a:lnTo>
                    <a:pt x="645" y="672"/>
                  </a:lnTo>
                  <a:lnTo>
                    <a:pt x="659" y="659"/>
                  </a:lnTo>
                  <a:lnTo>
                    <a:pt x="671" y="645"/>
                  </a:lnTo>
                  <a:lnTo>
                    <a:pt x="684" y="632"/>
                  </a:lnTo>
                  <a:lnTo>
                    <a:pt x="695" y="617"/>
                  </a:lnTo>
                  <a:lnTo>
                    <a:pt x="706" y="602"/>
                  </a:lnTo>
                  <a:lnTo>
                    <a:pt x="716" y="586"/>
                  </a:lnTo>
                  <a:lnTo>
                    <a:pt x="725" y="570"/>
                  </a:lnTo>
                  <a:lnTo>
                    <a:pt x="733" y="553"/>
                  </a:lnTo>
                  <a:lnTo>
                    <a:pt x="741" y="535"/>
                  </a:lnTo>
                  <a:lnTo>
                    <a:pt x="748" y="518"/>
                  </a:lnTo>
                  <a:lnTo>
                    <a:pt x="754" y="500"/>
                  </a:lnTo>
                  <a:lnTo>
                    <a:pt x="759" y="482"/>
                  </a:lnTo>
                  <a:lnTo>
                    <a:pt x="764" y="463"/>
                  </a:lnTo>
                  <a:lnTo>
                    <a:pt x="767" y="444"/>
                  </a:lnTo>
                  <a:lnTo>
                    <a:pt x="770" y="426"/>
                  </a:lnTo>
                  <a:lnTo>
                    <a:pt x="771" y="405"/>
                  </a:lnTo>
                  <a:lnTo>
                    <a:pt x="772" y="386"/>
                  </a:lnTo>
                  <a:lnTo>
                    <a:pt x="772" y="386"/>
                  </a:lnTo>
                  <a:lnTo>
                    <a:pt x="771" y="366"/>
                  </a:lnTo>
                  <a:lnTo>
                    <a:pt x="770" y="347"/>
                  </a:lnTo>
                  <a:lnTo>
                    <a:pt x="767" y="327"/>
                  </a:lnTo>
                  <a:lnTo>
                    <a:pt x="764" y="308"/>
                  </a:lnTo>
                  <a:lnTo>
                    <a:pt x="759" y="289"/>
                  </a:lnTo>
                  <a:lnTo>
                    <a:pt x="754" y="271"/>
                  </a:lnTo>
                  <a:lnTo>
                    <a:pt x="748" y="253"/>
                  </a:lnTo>
                  <a:lnTo>
                    <a:pt x="741" y="236"/>
                  </a:lnTo>
                  <a:lnTo>
                    <a:pt x="733" y="219"/>
                  </a:lnTo>
                  <a:lnTo>
                    <a:pt x="725" y="201"/>
                  </a:lnTo>
                  <a:lnTo>
                    <a:pt x="716" y="185"/>
                  </a:lnTo>
                  <a:lnTo>
                    <a:pt x="706" y="170"/>
                  </a:lnTo>
                  <a:lnTo>
                    <a:pt x="695" y="154"/>
                  </a:lnTo>
                  <a:lnTo>
                    <a:pt x="684" y="141"/>
                  </a:lnTo>
                  <a:lnTo>
                    <a:pt x="671" y="126"/>
                  </a:lnTo>
                  <a:lnTo>
                    <a:pt x="659" y="113"/>
                  </a:lnTo>
                  <a:lnTo>
                    <a:pt x="645" y="100"/>
                  </a:lnTo>
                  <a:lnTo>
                    <a:pt x="631" y="88"/>
                  </a:lnTo>
                  <a:lnTo>
                    <a:pt x="616" y="77"/>
                  </a:lnTo>
                  <a:lnTo>
                    <a:pt x="601" y="65"/>
                  </a:lnTo>
                  <a:lnTo>
                    <a:pt x="585" y="56"/>
                  </a:lnTo>
                  <a:lnTo>
                    <a:pt x="569" y="46"/>
                  </a:lnTo>
                  <a:lnTo>
                    <a:pt x="553" y="38"/>
                  </a:lnTo>
                  <a:lnTo>
                    <a:pt x="536" y="30"/>
                  </a:lnTo>
                  <a:lnTo>
                    <a:pt x="518" y="23"/>
                  </a:lnTo>
                  <a:lnTo>
                    <a:pt x="501" y="17"/>
                  </a:lnTo>
                  <a:lnTo>
                    <a:pt x="482" y="11"/>
                  </a:lnTo>
                  <a:lnTo>
                    <a:pt x="463" y="8"/>
                  </a:lnTo>
                  <a:lnTo>
                    <a:pt x="445" y="5"/>
                  </a:lnTo>
                  <a:lnTo>
                    <a:pt x="425" y="2"/>
                  </a:lnTo>
                  <a:lnTo>
                    <a:pt x="406" y="0"/>
                  </a:lnTo>
                  <a:lnTo>
                    <a:pt x="385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DB602">
                <a:alpha val="30000"/>
              </a:srgbClr>
            </a:solidFill>
            <a:ln w="114300" cap="flat" cmpd="sng">
              <a:solidFill>
                <a:srgbClr val="F7B60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6" tIns="45719" rIns="91436" bIns="45719"/>
            <a:lstStyle/>
            <a:p>
              <a:endParaRPr lang="zh-CN" altLang="en-US">
                <a:solidFill>
                  <a:prstClr val="black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5" name="Rectangle 344"/>
            <p:cNvSpPr>
              <a:spLocks noChangeArrowheads="1"/>
            </p:cNvSpPr>
            <p:nvPr/>
          </p:nvSpPr>
          <p:spPr bwMode="auto">
            <a:xfrm>
              <a:off x="1057274" y="1111588"/>
              <a:ext cx="1263651" cy="787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 lIns="91436" tIns="45719" rIns="91436" bIns="45719">
              <a:spAutoFit/>
            </a:bodyPr>
            <a:lstStyle/>
            <a:p>
              <a:pPr algn="ctr" defTabSz="120007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100" b="1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视频</a:t>
              </a:r>
            </a:p>
            <a:p>
              <a:pPr algn="ctr" defTabSz="120007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100" b="1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点播</a:t>
              </a:r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841" y="500073"/>
            <a:ext cx="7108890" cy="2052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52"/>
          <p:cNvSpPr txBox="1">
            <a:spLocks noChangeArrowheads="1"/>
          </p:cNvSpPr>
          <p:nvPr/>
        </p:nvSpPr>
        <p:spPr bwMode="auto">
          <a:xfrm>
            <a:off x="3137841" y="3144067"/>
            <a:ext cx="6140714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特点：</a:t>
            </a:r>
          </a:p>
          <a:p>
            <a:pPr algn="just">
              <a:lnSpc>
                <a:spcPct val="150000"/>
              </a:lnSpc>
            </a:pPr>
            <a:endParaRPr lang="zh-CN" altLang="en-US" sz="2000" dirty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文件大，数量多，需要大量的存储空间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关注卡顿率，首屏时间，拖动缓冲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热点集中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流量曲线相对平稳</a:t>
            </a:r>
          </a:p>
        </p:txBody>
      </p:sp>
    </p:spTree>
    <p:extLst>
      <p:ext uri="{BB962C8B-B14F-4D97-AF65-F5344CB8AC3E}">
        <p14:creationId xmlns:p14="http://schemas.microsoft.com/office/powerpoint/2010/main" val="17350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1032158" y="2816225"/>
            <a:ext cx="1225551" cy="1225550"/>
            <a:chOff x="655640" y="800230"/>
            <a:chExt cx="1225551" cy="1225550"/>
          </a:xfrm>
        </p:grpSpPr>
        <p:sp>
          <p:nvSpPr>
            <p:cNvPr id="30" name="Freeform 310"/>
            <p:cNvSpPr>
              <a:spLocks/>
            </p:cNvSpPr>
            <p:nvPr/>
          </p:nvSpPr>
          <p:spPr bwMode="auto">
            <a:xfrm>
              <a:off x="655640" y="800230"/>
              <a:ext cx="1225551" cy="1225550"/>
            </a:xfrm>
            <a:custGeom>
              <a:avLst/>
              <a:gdLst>
                <a:gd name="T0" fmla="*/ 771 w 772"/>
                <a:gd name="T1" fmla="*/ 406 h 772"/>
                <a:gd name="T2" fmla="*/ 764 w 772"/>
                <a:gd name="T3" fmla="*/ 465 h 772"/>
                <a:gd name="T4" fmla="*/ 748 w 772"/>
                <a:gd name="T5" fmla="*/ 519 h 772"/>
                <a:gd name="T6" fmla="*/ 725 w 772"/>
                <a:gd name="T7" fmla="*/ 571 h 772"/>
                <a:gd name="T8" fmla="*/ 696 w 772"/>
                <a:gd name="T9" fmla="*/ 618 h 772"/>
                <a:gd name="T10" fmla="*/ 659 w 772"/>
                <a:gd name="T11" fmla="*/ 659 h 772"/>
                <a:gd name="T12" fmla="*/ 617 w 772"/>
                <a:gd name="T13" fmla="*/ 696 h 772"/>
                <a:gd name="T14" fmla="*/ 570 w 772"/>
                <a:gd name="T15" fmla="*/ 725 h 772"/>
                <a:gd name="T16" fmla="*/ 518 w 772"/>
                <a:gd name="T17" fmla="*/ 749 h 772"/>
                <a:gd name="T18" fmla="*/ 463 w 772"/>
                <a:gd name="T19" fmla="*/ 764 h 772"/>
                <a:gd name="T20" fmla="*/ 406 w 772"/>
                <a:gd name="T21" fmla="*/ 772 h 772"/>
                <a:gd name="T22" fmla="*/ 366 w 772"/>
                <a:gd name="T23" fmla="*/ 772 h 772"/>
                <a:gd name="T24" fmla="*/ 308 w 772"/>
                <a:gd name="T25" fmla="*/ 764 h 772"/>
                <a:gd name="T26" fmla="*/ 253 w 772"/>
                <a:gd name="T27" fmla="*/ 749 h 772"/>
                <a:gd name="T28" fmla="*/ 203 w 772"/>
                <a:gd name="T29" fmla="*/ 725 h 772"/>
                <a:gd name="T30" fmla="*/ 156 w 772"/>
                <a:gd name="T31" fmla="*/ 696 h 772"/>
                <a:gd name="T32" fmla="*/ 113 w 772"/>
                <a:gd name="T33" fmla="*/ 659 h 772"/>
                <a:gd name="T34" fmla="*/ 77 w 772"/>
                <a:gd name="T35" fmla="*/ 618 h 772"/>
                <a:gd name="T36" fmla="*/ 47 w 772"/>
                <a:gd name="T37" fmla="*/ 571 h 772"/>
                <a:gd name="T38" fmla="*/ 24 w 772"/>
                <a:gd name="T39" fmla="*/ 519 h 772"/>
                <a:gd name="T40" fmla="*/ 8 w 772"/>
                <a:gd name="T41" fmla="*/ 465 h 772"/>
                <a:gd name="T42" fmla="*/ 1 w 772"/>
                <a:gd name="T43" fmla="*/ 406 h 772"/>
                <a:gd name="T44" fmla="*/ 1 w 772"/>
                <a:gd name="T45" fmla="*/ 366 h 772"/>
                <a:gd name="T46" fmla="*/ 8 w 772"/>
                <a:gd name="T47" fmla="*/ 309 h 772"/>
                <a:gd name="T48" fmla="*/ 24 w 772"/>
                <a:gd name="T49" fmla="*/ 254 h 772"/>
                <a:gd name="T50" fmla="*/ 47 w 772"/>
                <a:gd name="T51" fmla="*/ 203 h 772"/>
                <a:gd name="T52" fmla="*/ 77 w 772"/>
                <a:gd name="T53" fmla="*/ 156 h 772"/>
                <a:gd name="T54" fmla="*/ 113 w 772"/>
                <a:gd name="T55" fmla="*/ 113 h 772"/>
                <a:gd name="T56" fmla="*/ 156 w 772"/>
                <a:gd name="T57" fmla="*/ 77 h 772"/>
                <a:gd name="T58" fmla="*/ 203 w 772"/>
                <a:gd name="T59" fmla="*/ 47 h 772"/>
                <a:gd name="T60" fmla="*/ 253 w 772"/>
                <a:gd name="T61" fmla="*/ 24 h 772"/>
                <a:gd name="T62" fmla="*/ 308 w 772"/>
                <a:gd name="T63" fmla="*/ 8 h 772"/>
                <a:gd name="T64" fmla="*/ 366 w 772"/>
                <a:gd name="T65" fmla="*/ 1 h 772"/>
                <a:gd name="T66" fmla="*/ 406 w 772"/>
                <a:gd name="T67" fmla="*/ 1 h 772"/>
                <a:gd name="T68" fmla="*/ 463 w 772"/>
                <a:gd name="T69" fmla="*/ 8 h 772"/>
                <a:gd name="T70" fmla="*/ 518 w 772"/>
                <a:gd name="T71" fmla="*/ 24 h 772"/>
                <a:gd name="T72" fmla="*/ 570 w 772"/>
                <a:gd name="T73" fmla="*/ 47 h 772"/>
                <a:gd name="T74" fmla="*/ 617 w 772"/>
                <a:gd name="T75" fmla="*/ 77 h 772"/>
                <a:gd name="T76" fmla="*/ 659 w 772"/>
                <a:gd name="T77" fmla="*/ 113 h 772"/>
                <a:gd name="T78" fmla="*/ 696 w 772"/>
                <a:gd name="T79" fmla="*/ 156 h 772"/>
                <a:gd name="T80" fmla="*/ 725 w 772"/>
                <a:gd name="T81" fmla="*/ 203 h 772"/>
                <a:gd name="T82" fmla="*/ 748 w 772"/>
                <a:gd name="T83" fmla="*/ 254 h 772"/>
                <a:gd name="T84" fmla="*/ 764 w 772"/>
                <a:gd name="T85" fmla="*/ 309 h 772"/>
                <a:gd name="T86" fmla="*/ 771 w 772"/>
                <a:gd name="T87" fmla="*/ 366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72" h="772">
                  <a:moveTo>
                    <a:pt x="772" y="387"/>
                  </a:moveTo>
                  <a:lnTo>
                    <a:pt x="772" y="387"/>
                  </a:lnTo>
                  <a:lnTo>
                    <a:pt x="771" y="406"/>
                  </a:lnTo>
                  <a:lnTo>
                    <a:pt x="770" y="426"/>
                  </a:lnTo>
                  <a:lnTo>
                    <a:pt x="768" y="445"/>
                  </a:lnTo>
                  <a:lnTo>
                    <a:pt x="764" y="465"/>
                  </a:lnTo>
                  <a:lnTo>
                    <a:pt x="760" y="483"/>
                  </a:lnTo>
                  <a:lnTo>
                    <a:pt x="755" y="501"/>
                  </a:lnTo>
                  <a:lnTo>
                    <a:pt x="748" y="519"/>
                  </a:lnTo>
                  <a:lnTo>
                    <a:pt x="741" y="537"/>
                  </a:lnTo>
                  <a:lnTo>
                    <a:pt x="735" y="554"/>
                  </a:lnTo>
                  <a:lnTo>
                    <a:pt x="725" y="571"/>
                  </a:lnTo>
                  <a:lnTo>
                    <a:pt x="716" y="587"/>
                  </a:lnTo>
                  <a:lnTo>
                    <a:pt x="706" y="602"/>
                  </a:lnTo>
                  <a:lnTo>
                    <a:pt x="696" y="618"/>
                  </a:lnTo>
                  <a:lnTo>
                    <a:pt x="684" y="632"/>
                  </a:lnTo>
                  <a:lnTo>
                    <a:pt x="672" y="646"/>
                  </a:lnTo>
                  <a:lnTo>
                    <a:pt x="659" y="659"/>
                  </a:lnTo>
                  <a:lnTo>
                    <a:pt x="645" y="672"/>
                  </a:lnTo>
                  <a:lnTo>
                    <a:pt x="632" y="684"/>
                  </a:lnTo>
                  <a:lnTo>
                    <a:pt x="617" y="696"/>
                  </a:lnTo>
                  <a:lnTo>
                    <a:pt x="602" y="706"/>
                  </a:lnTo>
                  <a:lnTo>
                    <a:pt x="586" y="716"/>
                  </a:lnTo>
                  <a:lnTo>
                    <a:pt x="570" y="725"/>
                  </a:lnTo>
                  <a:lnTo>
                    <a:pt x="554" y="735"/>
                  </a:lnTo>
                  <a:lnTo>
                    <a:pt x="537" y="743"/>
                  </a:lnTo>
                  <a:lnTo>
                    <a:pt x="518" y="749"/>
                  </a:lnTo>
                  <a:lnTo>
                    <a:pt x="501" y="755"/>
                  </a:lnTo>
                  <a:lnTo>
                    <a:pt x="483" y="760"/>
                  </a:lnTo>
                  <a:lnTo>
                    <a:pt x="463" y="764"/>
                  </a:lnTo>
                  <a:lnTo>
                    <a:pt x="445" y="768"/>
                  </a:lnTo>
                  <a:lnTo>
                    <a:pt x="426" y="770"/>
                  </a:lnTo>
                  <a:lnTo>
                    <a:pt x="406" y="772"/>
                  </a:lnTo>
                  <a:lnTo>
                    <a:pt x="386" y="772"/>
                  </a:lnTo>
                  <a:lnTo>
                    <a:pt x="386" y="772"/>
                  </a:lnTo>
                  <a:lnTo>
                    <a:pt x="366" y="772"/>
                  </a:lnTo>
                  <a:lnTo>
                    <a:pt x="347" y="770"/>
                  </a:lnTo>
                  <a:lnTo>
                    <a:pt x="327" y="768"/>
                  </a:lnTo>
                  <a:lnTo>
                    <a:pt x="308" y="764"/>
                  </a:lnTo>
                  <a:lnTo>
                    <a:pt x="289" y="760"/>
                  </a:lnTo>
                  <a:lnTo>
                    <a:pt x="271" y="755"/>
                  </a:lnTo>
                  <a:lnTo>
                    <a:pt x="253" y="749"/>
                  </a:lnTo>
                  <a:lnTo>
                    <a:pt x="236" y="743"/>
                  </a:lnTo>
                  <a:lnTo>
                    <a:pt x="219" y="735"/>
                  </a:lnTo>
                  <a:lnTo>
                    <a:pt x="203" y="725"/>
                  </a:lnTo>
                  <a:lnTo>
                    <a:pt x="186" y="716"/>
                  </a:lnTo>
                  <a:lnTo>
                    <a:pt x="170" y="706"/>
                  </a:lnTo>
                  <a:lnTo>
                    <a:pt x="156" y="696"/>
                  </a:lnTo>
                  <a:lnTo>
                    <a:pt x="141" y="684"/>
                  </a:lnTo>
                  <a:lnTo>
                    <a:pt x="127" y="672"/>
                  </a:lnTo>
                  <a:lnTo>
                    <a:pt x="113" y="659"/>
                  </a:lnTo>
                  <a:lnTo>
                    <a:pt x="101" y="646"/>
                  </a:lnTo>
                  <a:lnTo>
                    <a:pt x="88" y="632"/>
                  </a:lnTo>
                  <a:lnTo>
                    <a:pt x="77" y="618"/>
                  </a:lnTo>
                  <a:lnTo>
                    <a:pt x="66" y="602"/>
                  </a:lnTo>
                  <a:lnTo>
                    <a:pt x="56" y="587"/>
                  </a:lnTo>
                  <a:lnTo>
                    <a:pt x="47" y="571"/>
                  </a:lnTo>
                  <a:lnTo>
                    <a:pt x="38" y="554"/>
                  </a:lnTo>
                  <a:lnTo>
                    <a:pt x="31" y="537"/>
                  </a:lnTo>
                  <a:lnTo>
                    <a:pt x="24" y="519"/>
                  </a:lnTo>
                  <a:lnTo>
                    <a:pt x="17" y="501"/>
                  </a:lnTo>
                  <a:lnTo>
                    <a:pt x="13" y="483"/>
                  </a:lnTo>
                  <a:lnTo>
                    <a:pt x="8" y="465"/>
                  </a:lnTo>
                  <a:lnTo>
                    <a:pt x="5" y="445"/>
                  </a:lnTo>
                  <a:lnTo>
                    <a:pt x="2" y="426"/>
                  </a:lnTo>
                  <a:lnTo>
                    <a:pt x="1" y="406"/>
                  </a:lnTo>
                  <a:lnTo>
                    <a:pt x="0" y="387"/>
                  </a:lnTo>
                  <a:lnTo>
                    <a:pt x="0" y="387"/>
                  </a:lnTo>
                  <a:lnTo>
                    <a:pt x="1" y="366"/>
                  </a:lnTo>
                  <a:lnTo>
                    <a:pt x="2" y="347"/>
                  </a:lnTo>
                  <a:lnTo>
                    <a:pt x="5" y="327"/>
                  </a:lnTo>
                  <a:lnTo>
                    <a:pt x="8" y="309"/>
                  </a:lnTo>
                  <a:lnTo>
                    <a:pt x="13" y="290"/>
                  </a:lnTo>
                  <a:lnTo>
                    <a:pt x="17" y="271"/>
                  </a:lnTo>
                  <a:lnTo>
                    <a:pt x="24" y="254"/>
                  </a:lnTo>
                  <a:lnTo>
                    <a:pt x="31" y="236"/>
                  </a:lnTo>
                  <a:lnTo>
                    <a:pt x="38" y="219"/>
                  </a:lnTo>
                  <a:lnTo>
                    <a:pt x="47" y="203"/>
                  </a:lnTo>
                  <a:lnTo>
                    <a:pt x="56" y="187"/>
                  </a:lnTo>
                  <a:lnTo>
                    <a:pt x="66" y="171"/>
                  </a:lnTo>
                  <a:lnTo>
                    <a:pt x="77" y="156"/>
                  </a:lnTo>
                  <a:lnTo>
                    <a:pt x="88" y="141"/>
                  </a:lnTo>
                  <a:lnTo>
                    <a:pt x="101" y="127"/>
                  </a:lnTo>
                  <a:lnTo>
                    <a:pt x="113" y="113"/>
                  </a:lnTo>
                  <a:lnTo>
                    <a:pt x="127" y="101"/>
                  </a:lnTo>
                  <a:lnTo>
                    <a:pt x="141" y="88"/>
                  </a:lnTo>
                  <a:lnTo>
                    <a:pt x="156" y="77"/>
                  </a:lnTo>
                  <a:lnTo>
                    <a:pt x="170" y="66"/>
                  </a:lnTo>
                  <a:lnTo>
                    <a:pt x="186" y="56"/>
                  </a:lnTo>
                  <a:lnTo>
                    <a:pt x="203" y="47"/>
                  </a:lnTo>
                  <a:lnTo>
                    <a:pt x="219" y="39"/>
                  </a:lnTo>
                  <a:lnTo>
                    <a:pt x="236" y="31"/>
                  </a:lnTo>
                  <a:lnTo>
                    <a:pt x="253" y="24"/>
                  </a:lnTo>
                  <a:lnTo>
                    <a:pt x="271" y="18"/>
                  </a:lnTo>
                  <a:lnTo>
                    <a:pt x="289" y="13"/>
                  </a:lnTo>
                  <a:lnTo>
                    <a:pt x="308" y="8"/>
                  </a:lnTo>
                  <a:lnTo>
                    <a:pt x="327" y="5"/>
                  </a:lnTo>
                  <a:lnTo>
                    <a:pt x="347" y="2"/>
                  </a:lnTo>
                  <a:lnTo>
                    <a:pt x="366" y="1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406" y="1"/>
                  </a:lnTo>
                  <a:lnTo>
                    <a:pt x="426" y="2"/>
                  </a:lnTo>
                  <a:lnTo>
                    <a:pt x="445" y="5"/>
                  </a:lnTo>
                  <a:lnTo>
                    <a:pt x="463" y="8"/>
                  </a:lnTo>
                  <a:lnTo>
                    <a:pt x="483" y="13"/>
                  </a:lnTo>
                  <a:lnTo>
                    <a:pt x="501" y="18"/>
                  </a:lnTo>
                  <a:lnTo>
                    <a:pt x="518" y="24"/>
                  </a:lnTo>
                  <a:lnTo>
                    <a:pt x="537" y="31"/>
                  </a:lnTo>
                  <a:lnTo>
                    <a:pt x="554" y="39"/>
                  </a:lnTo>
                  <a:lnTo>
                    <a:pt x="570" y="47"/>
                  </a:lnTo>
                  <a:lnTo>
                    <a:pt x="586" y="56"/>
                  </a:lnTo>
                  <a:lnTo>
                    <a:pt x="602" y="66"/>
                  </a:lnTo>
                  <a:lnTo>
                    <a:pt x="617" y="77"/>
                  </a:lnTo>
                  <a:lnTo>
                    <a:pt x="632" y="88"/>
                  </a:lnTo>
                  <a:lnTo>
                    <a:pt x="645" y="101"/>
                  </a:lnTo>
                  <a:lnTo>
                    <a:pt x="659" y="113"/>
                  </a:lnTo>
                  <a:lnTo>
                    <a:pt x="672" y="127"/>
                  </a:lnTo>
                  <a:lnTo>
                    <a:pt x="684" y="141"/>
                  </a:lnTo>
                  <a:lnTo>
                    <a:pt x="696" y="156"/>
                  </a:lnTo>
                  <a:lnTo>
                    <a:pt x="706" y="171"/>
                  </a:lnTo>
                  <a:lnTo>
                    <a:pt x="716" y="187"/>
                  </a:lnTo>
                  <a:lnTo>
                    <a:pt x="725" y="203"/>
                  </a:lnTo>
                  <a:lnTo>
                    <a:pt x="735" y="219"/>
                  </a:lnTo>
                  <a:lnTo>
                    <a:pt x="741" y="236"/>
                  </a:lnTo>
                  <a:lnTo>
                    <a:pt x="748" y="254"/>
                  </a:lnTo>
                  <a:lnTo>
                    <a:pt x="755" y="271"/>
                  </a:lnTo>
                  <a:lnTo>
                    <a:pt x="760" y="290"/>
                  </a:lnTo>
                  <a:lnTo>
                    <a:pt x="764" y="309"/>
                  </a:lnTo>
                  <a:lnTo>
                    <a:pt x="768" y="327"/>
                  </a:lnTo>
                  <a:lnTo>
                    <a:pt x="770" y="347"/>
                  </a:lnTo>
                  <a:lnTo>
                    <a:pt x="771" y="366"/>
                  </a:lnTo>
                  <a:lnTo>
                    <a:pt x="772" y="387"/>
                  </a:lnTo>
                  <a:lnTo>
                    <a:pt x="772" y="387"/>
                  </a:lnTo>
                  <a:close/>
                </a:path>
              </a:pathLst>
            </a:custGeom>
            <a:solidFill>
              <a:srgbClr val="139AFF">
                <a:alpha val="30000"/>
              </a:srgbClr>
            </a:solidFill>
            <a:ln w="114300" cap="flat" cmpd="sng">
              <a:solidFill>
                <a:srgbClr val="139A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6" tIns="45719" rIns="91436" bIns="45719"/>
            <a:lstStyle/>
            <a:p>
              <a:endParaRPr lang="zh-CN" altLang="en-US">
                <a:solidFill>
                  <a:prstClr val="black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47" name="Rectangle 346"/>
            <p:cNvSpPr>
              <a:spLocks noChangeArrowheads="1"/>
            </p:cNvSpPr>
            <p:nvPr/>
          </p:nvSpPr>
          <p:spPr bwMode="auto">
            <a:xfrm>
              <a:off x="668333" y="1028883"/>
              <a:ext cx="1206500" cy="757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91436" tIns="45719" rIns="91436" bIns="45719">
              <a:spAutoFit/>
            </a:bodyPr>
            <a:lstStyle/>
            <a:p>
              <a:pPr algn="ctr" defTabSz="1200102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华文细黑" pitchFamily="2" charset="-122"/>
                  <a:ea typeface="华文细黑" pitchFamily="2" charset="-122"/>
                </a:rPr>
                <a:t>视频</a:t>
              </a:r>
            </a:p>
            <a:p>
              <a:pPr algn="ctr" defTabSz="1200102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华文细黑" pitchFamily="2" charset="-122"/>
                  <a:ea typeface="华文细黑" pitchFamily="2" charset="-122"/>
                </a:rPr>
                <a:t>直播</a:t>
              </a:r>
              <a:endParaRPr lang="en-US" altLang="zh-CN" sz="24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282" y="593285"/>
            <a:ext cx="8204574" cy="1757323"/>
          </a:xfrm>
          <a:prstGeom prst="rect">
            <a:avLst/>
          </a:prstGeom>
        </p:spPr>
      </p:pic>
      <p:sp>
        <p:nvSpPr>
          <p:cNvPr id="5" name="TextBox 152"/>
          <p:cNvSpPr txBox="1">
            <a:spLocks noChangeArrowheads="1"/>
          </p:cNvSpPr>
          <p:nvPr/>
        </p:nvSpPr>
        <p:spPr bwMode="auto">
          <a:xfrm>
            <a:off x="2976282" y="3250843"/>
            <a:ext cx="6140714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特点：</a:t>
            </a:r>
          </a:p>
          <a:p>
            <a:pPr algn="just">
              <a:lnSpc>
                <a:spcPct val="150000"/>
              </a:lnSpc>
            </a:pPr>
            <a:endParaRPr lang="zh-CN" altLang="en-US" sz="2000" dirty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流式文件，只做临时存储，存储空间小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关注卡顿率，首屏时间，实时性</a:t>
            </a:r>
            <a:endParaRPr lang="zh-CN" altLang="en-US" sz="2000" dirty="0" smtClean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alpha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流量曲线波动明显</a:t>
            </a:r>
            <a:endParaRPr lang="zh-CN" altLang="en-US" sz="2000" dirty="0">
              <a:solidFill>
                <a:schemeClr val="bg1">
                  <a:alpha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850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2015模板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1C23"/>
      </a:accent1>
      <a:accent2>
        <a:srgbClr val="25243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imon PPT">
      <a:majorFont>
        <a:latin typeface="Segoe UI Light 8"/>
        <a:ea typeface="微软雅黑"/>
        <a:cs typeface=""/>
      </a:majorFont>
      <a:minorFont>
        <a:latin typeface="Segoe UI Light 8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</a:spPr>
      <a:bodyPr wrap="square" rtlCol="0" anchor="ctr">
        <a:spAutoFit/>
      </a:bodyPr>
      <a:lstStyle>
        <a:defPPr algn="ctr">
          <a:defRPr sz="2800">
            <a:solidFill>
              <a:schemeClr val="bg1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奥斯汀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6995</TotalTime>
  <Words>859</Words>
  <Application>Microsoft Macintosh PowerPoint</Application>
  <PresentationFormat>宽屏</PresentationFormat>
  <Paragraphs>185</Paragraphs>
  <Slides>27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Calibri</vt:lpstr>
      <vt:lpstr>Microsoft YaHei</vt:lpstr>
      <vt:lpstr>Segoe UI Light 8</vt:lpstr>
      <vt:lpstr>等线</vt:lpstr>
      <vt:lpstr>黑体</vt:lpstr>
      <vt:lpstr>华文细黑</vt:lpstr>
      <vt:lpstr>宋体</vt:lpstr>
      <vt:lpstr>微软雅黑</vt:lpstr>
      <vt:lpstr>微软雅黑 Light</vt:lpstr>
      <vt:lpstr>Arial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SIMON</dc:creator>
  <cp:lastModifiedBy>杨敏</cp:lastModifiedBy>
  <cp:revision>420</cp:revision>
  <dcterms:created xsi:type="dcterms:W3CDTF">2015-12-29T08:06:59Z</dcterms:created>
  <dcterms:modified xsi:type="dcterms:W3CDTF">2016-07-22T07:48:45Z</dcterms:modified>
</cp:coreProperties>
</file>